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59" r:id="rId4"/>
    <p:sldId id="260" r:id="rId5"/>
    <p:sldId id="265" r:id="rId6"/>
    <p:sldId id="263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133DB9-D33F-482E-A44C-ECDBCFC76B94}" type="doc">
      <dgm:prSet loTypeId="urn:microsoft.com/office/officeart/2005/8/layout/bList2" loCatId="list" qsTypeId="urn:microsoft.com/office/officeart/2005/8/quickstyle/simple1" qsCatId="simple" csTypeId="urn:microsoft.com/office/officeart/2005/8/colors/colorful4" csCatId="colorful" phldr="1"/>
      <dgm:spPr/>
    </dgm:pt>
    <dgm:pt modelId="{69D96D8C-BF02-4A36-A901-B3D1D72FEB7F}">
      <dgm:prSet phldrT="[Text]"/>
      <dgm:spPr/>
      <dgm:t>
        <a:bodyPr/>
        <a:lstStyle/>
        <a:p>
          <a:r>
            <a:rPr lang="en-US" dirty="0" smtClean="0"/>
            <a:t>Literacy</a:t>
          </a:r>
          <a:endParaRPr lang="en-US" dirty="0"/>
        </a:p>
      </dgm:t>
    </dgm:pt>
    <dgm:pt modelId="{F2BB58EB-438C-4E4F-BB75-B0924FDC6B4C}" type="parTrans" cxnId="{F282F9B4-6228-431A-B8E4-D0BC98B57FBE}">
      <dgm:prSet/>
      <dgm:spPr/>
      <dgm:t>
        <a:bodyPr/>
        <a:lstStyle/>
        <a:p>
          <a:endParaRPr lang="en-US"/>
        </a:p>
      </dgm:t>
    </dgm:pt>
    <dgm:pt modelId="{1631B26E-9C01-4D34-9362-45DF792FEB3B}" type="sibTrans" cxnId="{F282F9B4-6228-431A-B8E4-D0BC98B57FBE}">
      <dgm:prSet/>
      <dgm:spPr/>
      <dgm:t>
        <a:bodyPr/>
        <a:lstStyle/>
        <a:p>
          <a:endParaRPr lang="en-US"/>
        </a:p>
      </dgm:t>
    </dgm:pt>
    <dgm:pt modelId="{6C1072EE-CBA4-4FD2-B556-502E51FE45F1}">
      <dgm:prSet phldrT="[Text]"/>
      <dgm:spPr/>
      <dgm:t>
        <a:bodyPr/>
        <a:lstStyle/>
        <a:p>
          <a:r>
            <a:rPr lang="en-US" dirty="0" smtClean="0"/>
            <a:t>Inclusion &amp; Well-being</a:t>
          </a:r>
          <a:endParaRPr lang="en-US" dirty="0"/>
        </a:p>
      </dgm:t>
    </dgm:pt>
    <dgm:pt modelId="{8BF6A27B-BC57-489A-A7F6-B5EB76DB7FEF}" type="parTrans" cxnId="{9064AC4C-A6DF-4E5F-8E71-1655F490689F}">
      <dgm:prSet/>
      <dgm:spPr/>
      <dgm:t>
        <a:bodyPr/>
        <a:lstStyle/>
        <a:p>
          <a:endParaRPr lang="en-US"/>
        </a:p>
      </dgm:t>
    </dgm:pt>
    <dgm:pt modelId="{00F6CF17-3246-4722-9ED5-BA25BF449A6A}" type="sibTrans" cxnId="{9064AC4C-A6DF-4E5F-8E71-1655F490689F}">
      <dgm:prSet/>
      <dgm:spPr/>
      <dgm:t>
        <a:bodyPr/>
        <a:lstStyle/>
        <a:p>
          <a:endParaRPr lang="en-US"/>
        </a:p>
      </dgm:t>
    </dgm:pt>
    <dgm:pt modelId="{9D3752A8-39E3-46D2-AD65-06BE0EC17AF4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b="1" dirty="0"/>
            <a:t>Financial behavior</a:t>
          </a:r>
          <a:r>
            <a:rPr lang="en-US" sz="1450" dirty="0"/>
            <a:t>: </a:t>
          </a:r>
        </a:p>
      </dgm:t>
    </dgm:pt>
    <dgm:pt modelId="{D5E9D616-56E9-4319-8335-055DF616F8C8}" type="parTrans" cxnId="{CD2BFC0A-B9AF-4C3B-AAA9-8C5F908466C8}">
      <dgm:prSet/>
      <dgm:spPr/>
      <dgm:t>
        <a:bodyPr/>
        <a:lstStyle/>
        <a:p>
          <a:endParaRPr lang="en-US"/>
        </a:p>
      </dgm:t>
    </dgm:pt>
    <dgm:pt modelId="{F95191D3-2328-4C82-88AC-8B6C47DB845F}" type="sibTrans" cxnId="{CD2BFC0A-B9AF-4C3B-AAA9-8C5F908466C8}">
      <dgm:prSet/>
      <dgm:spPr/>
      <dgm:t>
        <a:bodyPr/>
        <a:lstStyle/>
        <a:p>
          <a:endParaRPr lang="en-US"/>
        </a:p>
      </dgm:t>
    </dgm:pt>
    <dgm:pt modelId="{C7A63C99-0E02-4F94-A077-59358B37DEB9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b="1" dirty="0"/>
            <a:t>Financial </a:t>
          </a:r>
          <a:r>
            <a:rPr lang="en-US" sz="1450" b="1" dirty="0" smtClean="0"/>
            <a:t>attitude:</a:t>
          </a:r>
          <a:endParaRPr lang="en-US" sz="1450" b="1" dirty="0"/>
        </a:p>
      </dgm:t>
    </dgm:pt>
    <dgm:pt modelId="{3CE9839B-5DAE-4518-AB64-E290A4EB1492}" type="parTrans" cxnId="{A1858F63-0BC4-4A28-B1A0-EC3EC6A02319}">
      <dgm:prSet/>
      <dgm:spPr/>
      <dgm:t>
        <a:bodyPr/>
        <a:lstStyle/>
        <a:p>
          <a:endParaRPr lang="en-US"/>
        </a:p>
      </dgm:t>
    </dgm:pt>
    <dgm:pt modelId="{72990597-48E6-4545-8496-925C3C1082B3}" type="sibTrans" cxnId="{A1858F63-0BC4-4A28-B1A0-EC3EC6A02319}">
      <dgm:prSet/>
      <dgm:spPr/>
      <dgm:t>
        <a:bodyPr/>
        <a:lstStyle/>
        <a:p>
          <a:endParaRPr lang="en-US"/>
        </a:p>
      </dgm:t>
    </dgm:pt>
    <dgm:pt modelId="{6FE66727-7242-4A8C-BF0E-AEB12F0A44C6}">
      <dgm:prSet custT="1"/>
      <dgm:spPr/>
      <dgm:t>
        <a:bodyPr/>
        <a:lstStyle/>
        <a:p>
          <a:pPr marL="0" indent="0">
            <a:lnSpc>
              <a:spcPct val="80000"/>
            </a:lnSpc>
            <a:spcAft>
              <a:spcPts val="1000"/>
            </a:spcAft>
            <a:buSzPts val="1100"/>
            <a:buFont typeface="Arial" panose="020B0604020202020204" pitchFamily="34" charset="0"/>
            <a:buChar char="•"/>
          </a:pPr>
          <a:r>
            <a:rPr lang="en-US" sz="1550" b="1" dirty="0" smtClean="0"/>
            <a:t>Financial inclusion</a:t>
          </a:r>
          <a:r>
            <a:rPr lang="en-US" sz="1550" dirty="0" smtClean="0"/>
            <a:t>: </a:t>
          </a:r>
          <a:endParaRPr lang="en-US" sz="1550" dirty="0"/>
        </a:p>
      </dgm:t>
    </dgm:pt>
    <dgm:pt modelId="{55A6073B-B3E1-4B0E-9B41-213F3DCB8466}" type="parTrans" cxnId="{9D94932D-E6DF-4A3A-9093-FEFFEDD998B1}">
      <dgm:prSet/>
      <dgm:spPr/>
      <dgm:t>
        <a:bodyPr/>
        <a:lstStyle/>
        <a:p>
          <a:endParaRPr lang="en-US"/>
        </a:p>
      </dgm:t>
    </dgm:pt>
    <dgm:pt modelId="{C53003D6-4C16-4984-8E8B-EB207EEEF92F}" type="sibTrans" cxnId="{9D94932D-E6DF-4A3A-9093-FEFFEDD998B1}">
      <dgm:prSet/>
      <dgm:spPr/>
      <dgm:t>
        <a:bodyPr/>
        <a:lstStyle/>
        <a:p>
          <a:endParaRPr lang="en-US"/>
        </a:p>
      </dgm:t>
    </dgm:pt>
    <dgm:pt modelId="{41B33DF0-1566-4354-A2EA-4F1BBF6A9E6B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dirty="0"/>
            <a:t>Only a quarter of individuals have the minimum financial behavior (6 out of 9)</a:t>
          </a:r>
        </a:p>
      </dgm:t>
    </dgm:pt>
    <dgm:pt modelId="{C82A0AF1-C664-4D1F-B818-883D7E382BAA}" type="parTrans" cxnId="{ADF195CB-BC56-439B-AAA9-80A3D6395754}">
      <dgm:prSet/>
      <dgm:spPr/>
      <dgm:t>
        <a:bodyPr/>
        <a:lstStyle/>
        <a:p>
          <a:endParaRPr lang="en-US"/>
        </a:p>
      </dgm:t>
    </dgm:pt>
    <dgm:pt modelId="{25190227-A768-4A77-8587-80A8A793176D}" type="sibTrans" cxnId="{ADF195CB-BC56-439B-AAA9-80A3D6395754}">
      <dgm:prSet/>
      <dgm:spPr/>
      <dgm:t>
        <a:bodyPr/>
        <a:lstStyle/>
        <a:p>
          <a:endParaRPr lang="en-US"/>
        </a:p>
      </dgm:t>
    </dgm:pt>
    <dgm:pt modelId="{9FC2E73B-1B00-428D-BB37-9B615017FD5F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dirty="0"/>
            <a:t>Individuals own less than half (47%) of appropriate financial behaviors. </a:t>
          </a:r>
        </a:p>
      </dgm:t>
    </dgm:pt>
    <dgm:pt modelId="{D556294E-FB7F-4D0D-BAE2-7D9C557A952A}" type="parTrans" cxnId="{6BC8B735-F883-41A1-86E3-03357704613E}">
      <dgm:prSet/>
      <dgm:spPr/>
      <dgm:t>
        <a:bodyPr/>
        <a:lstStyle/>
        <a:p>
          <a:endParaRPr lang="en-US"/>
        </a:p>
      </dgm:t>
    </dgm:pt>
    <dgm:pt modelId="{1BCEA740-70D3-4EDE-94A7-2EE5F583AF2E}" type="sibTrans" cxnId="{6BC8B735-F883-41A1-86E3-03357704613E}">
      <dgm:prSet/>
      <dgm:spPr/>
      <dgm:t>
        <a:bodyPr/>
        <a:lstStyle/>
        <a:p>
          <a:endParaRPr lang="en-US"/>
        </a:p>
      </dgm:t>
    </dgm:pt>
    <dgm:pt modelId="{C12F823D-905A-4F21-801C-63955CD0C31F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dirty="0"/>
            <a:t>Individuals in Albania </a:t>
          </a:r>
          <a:r>
            <a:rPr lang="en-US" sz="1450" dirty="0" smtClean="0"/>
            <a:t>possess </a:t>
          </a:r>
          <a:r>
            <a:rPr lang="en-US" sz="1450" dirty="0"/>
            <a:t>64% of the appropriate financial </a:t>
          </a:r>
          <a:r>
            <a:rPr lang="en-US" sz="1450" dirty="0" smtClean="0"/>
            <a:t>positions</a:t>
          </a:r>
          <a:endParaRPr lang="en-US" sz="1450" dirty="0"/>
        </a:p>
      </dgm:t>
    </dgm:pt>
    <dgm:pt modelId="{527AFA89-ED77-4C41-834D-76056C82C2D4}" type="parTrans" cxnId="{6350C375-AF98-4062-812B-353D62B6FF01}">
      <dgm:prSet/>
      <dgm:spPr/>
      <dgm:t>
        <a:bodyPr/>
        <a:lstStyle/>
        <a:p>
          <a:endParaRPr lang="en-US"/>
        </a:p>
      </dgm:t>
    </dgm:pt>
    <dgm:pt modelId="{DBB3CB99-0C2A-49F2-9B76-2428BCC0A3F9}" type="sibTrans" cxnId="{6350C375-AF98-4062-812B-353D62B6FF01}">
      <dgm:prSet/>
      <dgm:spPr/>
      <dgm:t>
        <a:bodyPr/>
        <a:lstStyle/>
        <a:p>
          <a:endParaRPr lang="en-US"/>
        </a:p>
      </dgm:t>
    </dgm:pt>
    <dgm:pt modelId="{3DD70937-E55A-4520-B342-152E65C8CDEB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"/>
          </a:pPr>
          <a:r>
            <a:rPr lang="en-US" sz="1450" b="1" dirty="0" smtClean="0"/>
            <a:t>Financial knowledge</a:t>
          </a:r>
          <a:r>
            <a:rPr lang="en-US" sz="1450" dirty="0" smtClean="0"/>
            <a:t>: </a:t>
          </a:r>
          <a:endParaRPr lang="en-US" sz="1450" dirty="0"/>
        </a:p>
      </dgm:t>
    </dgm:pt>
    <dgm:pt modelId="{AB1D69AB-BCCF-45FC-B72C-2287C2F5A68E}" type="parTrans" cxnId="{09D6DD3B-3867-4BF3-ADA3-2E427574BFC6}">
      <dgm:prSet/>
      <dgm:spPr/>
      <dgm:t>
        <a:bodyPr/>
        <a:lstStyle/>
        <a:p>
          <a:endParaRPr lang="en-US"/>
        </a:p>
      </dgm:t>
    </dgm:pt>
    <dgm:pt modelId="{55FCF1F3-159A-4997-9369-648990083957}" type="sibTrans" cxnId="{09D6DD3B-3867-4BF3-ADA3-2E427574BFC6}">
      <dgm:prSet/>
      <dgm:spPr/>
      <dgm:t>
        <a:bodyPr/>
        <a:lstStyle/>
        <a:p>
          <a:endParaRPr lang="en-US"/>
        </a:p>
      </dgm:t>
    </dgm:pt>
    <dgm:pt modelId="{6C9D13ED-CB64-438C-B8A1-63EE08CD1C03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  <a:buNone/>
          </a:pPr>
          <a:r>
            <a:rPr lang="en-US" sz="1450" dirty="0" smtClean="0"/>
            <a:t>On average individuals possess only half of financial knowledge, with a financial literacy index value of 3.7 (out of 7)</a:t>
          </a:r>
          <a:endParaRPr lang="en-US" sz="1450" dirty="0"/>
        </a:p>
      </dgm:t>
    </dgm:pt>
    <dgm:pt modelId="{C29B3BC3-6040-497C-A5BB-446C4CC5A597}" type="parTrans" cxnId="{232867BC-56A3-40AA-B818-7DC871B64E5F}">
      <dgm:prSet/>
      <dgm:spPr/>
      <dgm:t>
        <a:bodyPr/>
        <a:lstStyle/>
        <a:p>
          <a:endParaRPr lang="en-US"/>
        </a:p>
      </dgm:t>
    </dgm:pt>
    <dgm:pt modelId="{614F5AE6-46EB-4DE1-817B-FDE0CD3F55C7}" type="sibTrans" cxnId="{232867BC-56A3-40AA-B818-7DC871B64E5F}">
      <dgm:prSet/>
      <dgm:spPr/>
      <dgm:t>
        <a:bodyPr/>
        <a:lstStyle/>
        <a:p>
          <a:endParaRPr lang="en-US"/>
        </a:p>
      </dgm:t>
    </dgm:pt>
    <dgm:pt modelId="{EEF8BB5A-2819-4871-BF0C-91DC17F628D4}">
      <dgm:prSet custT="1"/>
      <dgm:spPr/>
      <dgm:t>
        <a:bodyPr/>
        <a:lstStyle/>
        <a:p>
          <a:pPr>
            <a:buNone/>
          </a:pPr>
          <a:r>
            <a:rPr lang="en-US" sz="1550" dirty="0" smtClean="0"/>
            <a:t>The most used financial products are the payment ones (current accounts, prepaid cards, mobile payment services) used by 29% of individuals; followed by the savings products (22%), credit products (13%) and insurance products (9%). The level of use of these products is two to four times lower than the OECD average</a:t>
          </a:r>
          <a:endParaRPr lang="en-US" sz="1550" dirty="0"/>
        </a:p>
      </dgm:t>
    </dgm:pt>
    <dgm:pt modelId="{23645DE4-766B-44F6-A875-89C4278FD7BA}" type="parTrans" cxnId="{26F77C0B-E90E-4D7D-94CE-CD313F4383A9}">
      <dgm:prSet/>
      <dgm:spPr/>
      <dgm:t>
        <a:bodyPr/>
        <a:lstStyle/>
        <a:p>
          <a:endParaRPr lang="en-US"/>
        </a:p>
      </dgm:t>
    </dgm:pt>
    <dgm:pt modelId="{DAD2385C-22A7-4532-B22A-ABA1FD121C81}" type="sibTrans" cxnId="{26F77C0B-E90E-4D7D-94CE-CD313F4383A9}">
      <dgm:prSet/>
      <dgm:spPr/>
      <dgm:t>
        <a:bodyPr/>
        <a:lstStyle/>
        <a:p>
          <a:endParaRPr lang="en-US"/>
        </a:p>
      </dgm:t>
    </dgm:pt>
    <dgm:pt modelId="{71CCA9D8-B639-471A-B2D0-A592150EF8AB}">
      <dgm:prSet custT="1"/>
      <dgm:spPr/>
      <dgm:t>
        <a:bodyPr/>
        <a:lstStyle/>
        <a:p>
          <a:pPr>
            <a:spcBef>
              <a:spcPct val="0"/>
            </a:spcBef>
            <a:spcAft>
              <a:spcPct val="15000"/>
            </a:spcAft>
          </a:pPr>
          <a:r>
            <a:rPr lang="en-US" sz="1450" dirty="0" smtClean="0"/>
            <a:t>Only 29% of individuals can answer correctly 5 out of 7 questions on financial knowledge, which is the minimum required financial knowledge. </a:t>
          </a:r>
          <a:endParaRPr lang="en-US" sz="1450" dirty="0"/>
        </a:p>
      </dgm:t>
    </dgm:pt>
    <dgm:pt modelId="{95DB693F-BDE3-4E9A-9263-5B6FC0E47FEC}" type="parTrans" cxnId="{69795681-BD1B-4AA0-8557-5BF75558106A}">
      <dgm:prSet/>
      <dgm:spPr/>
      <dgm:t>
        <a:bodyPr/>
        <a:lstStyle/>
        <a:p>
          <a:endParaRPr lang="en-US"/>
        </a:p>
      </dgm:t>
    </dgm:pt>
    <dgm:pt modelId="{10FEB613-E7DD-4F93-828A-9883666DF5DC}" type="sibTrans" cxnId="{69795681-BD1B-4AA0-8557-5BF75558106A}">
      <dgm:prSet/>
      <dgm:spPr/>
      <dgm:t>
        <a:bodyPr/>
        <a:lstStyle/>
        <a:p>
          <a:endParaRPr lang="en-US"/>
        </a:p>
      </dgm:t>
    </dgm:pt>
    <dgm:pt modelId="{46A48961-C50B-4B8B-80AF-497F242F0EC2}">
      <dgm:prSet custT="1"/>
      <dgm:spPr/>
      <dgm:t>
        <a:bodyPr/>
        <a:lstStyle/>
        <a:p>
          <a:pPr marL="0" indent="0">
            <a:lnSpc>
              <a:spcPct val="80000"/>
            </a:lnSpc>
            <a:spcBef>
              <a:spcPts val="600"/>
            </a:spcBef>
            <a:spcAft>
              <a:spcPts val="300"/>
            </a:spcAft>
            <a:buSzPts val="1100"/>
            <a:buFont typeface="Arial" panose="020B0604020202020204" pitchFamily="34" charset="0"/>
            <a:buNone/>
          </a:pPr>
          <a:r>
            <a:rPr lang="en-US" sz="1450" b="1" dirty="0" smtClean="0"/>
            <a:t>Financial literacy:</a:t>
          </a:r>
          <a:endParaRPr lang="en-US" sz="1450" dirty="0" smtClean="0"/>
        </a:p>
        <a:p>
          <a:pPr marL="0" indent="0">
            <a:lnSpc>
              <a:spcPct val="80000"/>
            </a:lnSpc>
            <a:spcBef>
              <a:spcPct val="0"/>
            </a:spcBef>
            <a:spcAft>
              <a:spcPts val="1000"/>
            </a:spcAft>
            <a:buSzPts val="1100"/>
            <a:buFont typeface="Arial" panose="020B0604020202020204" pitchFamily="34" charset="0"/>
            <a:buChar char="•"/>
          </a:pPr>
          <a:r>
            <a:rPr lang="en-US" sz="1450" dirty="0" smtClean="0"/>
            <a:t>The overall financial literacy index - or the total of appropriate financial knowledge, behaviors and attitudes - has fallen to 11.2 (out of 21), compared to 12.7 in the previous survey</a:t>
          </a:r>
        </a:p>
      </dgm:t>
    </dgm:pt>
    <dgm:pt modelId="{063F41D4-0A79-406C-B6C7-0F740F5EAC6F}" type="parTrans" cxnId="{933C6DBC-12E9-4AF7-820D-647D2F6DBA8F}">
      <dgm:prSet/>
      <dgm:spPr/>
      <dgm:t>
        <a:bodyPr/>
        <a:lstStyle/>
        <a:p>
          <a:endParaRPr lang="en-US"/>
        </a:p>
      </dgm:t>
    </dgm:pt>
    <dgm:pt modelId="{2ADD666F-A493-4A8F-BF3A-3C6239C97A6B}" type="sibTrans" cxnId="{933C6DBC-12E9-4AF7-820D-647D2F6DBA8F}">
      <dgm:prSet/>
      <dgm:spPr/>
      <dgm:t>
        <a:bodyPr/>
        <a:lstStyle/>
        <a:p>
          <a:endParaRPr lang="en-US"/>
        </a:p>
      </dgm:t>
    </dgm:pt>
    <dgm:pt modelId="{319DB4EE-4B60-47F1-AFFD-05B1805B3E17}">
      <dgm:prSet custT="1"/>
      <dgm:spPr/>
      <dgm:t>
        <a:bodyPr/>
        <a:lstStyle/>
        <a:p>
          <a:pPr>
            <a:spcBef>
              <a:spcPct val="0"/>
            </a:spcBef>
            <a:spcAft>
              <a:spcPts val="600"/>
            </a:spcAft>
            <a:buSzPts val="1100"/>
            <a:buFont typeface="Arial" panose="020B0604020202020204" pitchFamily="34" charset="0"/>
            <a:buChar char="•"/>
          </a:pPr>
          <a:r>
            <a:rPr lang="en-US" sz="1450" dirty="0" smtClean="0"/>
            <a:t>More than half of individuals have an index of financial positions as much as the targeted minimum (3 out of 5)</a:t>
          </a:r>
          <a:endParaRPr lang="en-US" sz="1450" dirty="0"/>
        </a:p>
      </dgm:t>
    </dgm:pt>
    <dgm:pt modelId="{9CBAB412-E2C9-431B-A377-CE9208FD98F5}" type="parTrans" cxnId="{0302D44E-4B01-4A7C-88EE-BDB2A578EB5C}">
      <dgm:prSet/>
      <dgm:spPr/>
      <dgm:t>
        <a:bodyPr/>
        <a:lstStyle/>
        <a:p>
          <a:endParaRPr lang="en-US"/>
        </a:p>
      </dgm:t>
    </dgm:pt>
    <dgm:pt modelId="{BF5274F2-B054-43C3-9BB4-1C21E702680B}" type="sibTrans" cxnId="{0302D44E-4B01-4A7C-88EE-BDB2A578EB5C}">
      <dgm:prSet/>
      <dgm:spPr/>
      <dgm:t>
        <a:bodyPr/>
        <a:lstStyle/>
        <a:p>
          <a:endParaRPr lang="en-US"/>
        </a:p>
      </dgm:t>
    </dgm:pt>
    <dgm:pt modelId="{06C8866D-A5F3-4053-99FA-B88CE50B3B48}">
      <dgm:prSet custT="1"/>
      <dgm:spPr/>
      <dgm:t>
        <a:bodyPr/>
        <a:lstStyle/>
        <a:p>
          <a:pPr>
            <a:buSzPts val="1100"/>
            <a:buFont typeface="Arial" panose="020B0604020202020204" pitchFamily="34" charset="0"/>
            <a:buNone/>
          </a:pPr>
          <a:r>
            <a:rPr lang="en-US" sz="1550" b="1" dirty="0" smtClean="0"/>
            <a:t>Financial well-being:</a:t>
          </a:r>
        </a:p>
        <a:p>
          <a:pPr>
            <a:buFont typeface="Arial" panose="020B0604020202020204" pitchFamily="34" charset="0"/>
            <a:buChar char="•"/>
          </a:pPr>
          <a:r>
            <a:rPr lang="en-US" sz="1550" dirty="0" smtClean="0"/>
            <a:t>Low levels of financial well-being (7.7 out of 21) indicate that individuals in Albania are generally insecure about their finances. They limit their choices and are unable to plan ahead.</a:t>
          </a:r>
        </a:p>
        <a:p>
          <a:pPr>
            <a:buNone/>
          </a:pPr>
          <a:endParaRPr lang="en-US" sz="1600" dirty="0"/>
        </a:p>
      </dgm:t>
    </dgm:pt>
    <dgm:pt modelId="{805E27DB-5BE8-4294-AFF2-8BFCFB42F74C}" type="parTrans" cxnId="{76563274-8664-4BDC-8138-142AB997C045}">
      <dgm:prSet/>
      <dgm:spPr/>
      <dgm:t>
        <a:bodyPr/>
        <a:lstStyle/>
        <a:p>
          <a:endParaRPr lang="en-US"/>
        </a:p>
      </dgm:t>
    </dgm:pt>
    <dgm:pt modelId="{43281552-6953-43E9-B010-A7D2B6B357D9}" type="sibTrans" cxnId="{76563274-8664-4BDC-8138-142AB997C045}">
      <dgm:prSet/>
      <dgm:spPr/>
      <dgm:t>
        <a:bodyPr/>
        <a:lstStyle/>
        <a:p>
          <a:endParaRPr lang="en-US"/>
        </a:p>
      </dgm:t>
    </dgm:pt>
    <dgm:pt modelId="{F78E479A-FEBD-47A5-A7A4-B2AB86BFCD4C}">
      <dgm:prSet custT="1"/>
      <dgm:spPr/>
      <dgm:t>
        <a:bodyPr/>
        <a:lstStyle/>
        <a:p>
          <a:pPr>
            <a:buNone/>
          </a:pPr>
          <a:endParaRPr lang="en-US" sz="1550" dirty="0"/>
        </a:p>
      </dgm:t>
    </dgm:pt>
    <dgm:pt modelId="{1F07C4E7-58C9-4CDF-8534-A16B8B2D1FE9}" type="parTrans" cxnId="{584CFEB0-885A-4D7B-A412-E23A1C462C61}">
      <dgm:prSet/>
      <dgm:spPr/>
      <dgm:t>
        <a:bodyPr/>
        <a:lstStyle/>
        <a:p>
          <a:endParaRPr lang="en-US"/>
        </a:p>
      </dgm:t>
    </dgm:pt>
    <dgm:pt modelId="{E42E0D3F-F9B5-41DF-B9A6-6F29BB51FCBD}" type="sibTrans" cxnId="{584CFEB0-885A-4D7B-A412-E23A1C462C61}">
      <dgm:prSet/>
      <dgm:spPr/>
      <dgm:t>
        <a:bodyPr/>
        <a:lstStyle/>
        <a:p>
          <a:endParaRPr lang="en-US"/>
        </a:p>
      </dgm:t>
    </dgm:pt>
    <dgm:pt modelId="{988EDF5A-0584-4A23-AFED-7C60534EEFF1}">
      <dgm:prSet custT="1"/>
      <dgm:spPr/>
      <dgm:t>
        <a:bodyPr/>
        <a:lstStyle/>
        <a:p>
          <a:pPr>
            <a:buNone/>
          </a:pPr>
          <a:r>
            <a:rPr lang="en-US" sz="1550" dirty="0" smtClean="0"/>
            <a:t>Only 54% are aware of at least 5 financial products; </a:t>
          </a:r>
          <a:r>
            <a:rPr lang="en-US" sz="1550" dirty="0" smtClean="0"/>
            <a:t>33% of individuals rely on household for financial products</a:t>
          </a:r>
          <a:endParaRPr lang="en-US" sz="1550" dirty="0"/>
        </a:p>
      </dgm:t>
    </dgm:pt>
    <dgm:pt modelId="{C35428A8-4425-4207-BAA6-5D37DC28A314}" type="parTrans" cxnId="{5303D96C-BA87-4F15-9DA8-3D780C170A85}">
      <dgm:prSet/>
      <dgm:spPr/>
      <dgm:t>
        <a:bodyPr/>
        <a:lstStyle/>
        <a:p>
          <a:endParaRPr lang="en-US"/>
        </a:p>
      </dgm:t>
    </dgm:pt>
    <dgm:pt modelId="{9F37833B-81AE-412B-AB17-284664665C55}" type="sibTrans" cxnId="{5303D96C-BA87-4F15-9DA8-3D780C170A85}">
      <dgm:prSet/>
      <dgm:spPr/>
      <dgm:t>
        <a:bodyPr/>
        <a:lstStyle/>
        <a:p>
          <a:endParaRPr lang="en-US"/>
        </a:p>
      </dgm:t>
    </dgm:pt>
    <dgm:pt modelId="{FA291BAE-BC29-4532-85A9-622B234F9615}" type="pres">
      <dgm:prSet presAssocID="{6D133DB9-D33F-482E-A44C-ECDBCFC76B94}" presName="diagram" presStyleCnt="0">
        <dgm:presLayoutVars>
          <dgm:dir/>
          <dgm:animLvl val="lvl"/>
          <dgm:resizeHandles val="exact"/>
        </dgm:presLayoutVars>
      </dgm:prSet>
      <dgm:spPr/>
    </dgm:pt>
    <dgm:pt modelId="{F6775DF0-AF36-4B25-9702-3AE3191113FC}" type="pres">
      <dgm:prSet presAssocID="{69D96D8C-BF02-4A36-A901-B3D1D72FEB7F}" presName="compNode" presStyleCnt="0"/>
      <dgm:spPr/>
    </dgm:pt>
    <dgm:pt modelId="{75FC1A4B-BC0D-4C40-A5A9-C835561F8B46}" type="pres">
      <dgm:prSet presAssocID="{69D96D8C-BF02-4A36-A901-B3D1D72FEB7F}" presName="childRect" presStyleLbl="bgAcc1" presStyleIdx="0" presStyleCnt="2" custScaleX="212935" custScaleY="237445" custLinFactNeighborX="-571" custLinFactNeighborY="-221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7B243-1243-4C8F-AAA9-E3BDE7387A7C}" type="pres">
      <dgm:prSet presAssocID="{69D96D8C-BF02-4A36-A901-B3D1D72FEB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78735A-582B-4A4E-BD5E-2098E3B897AC}" type="pres">
      <dgm:prSet presAssocID="{69D96D8C-BF02-4A36-A901-B3D1D72FEB7F}" presName="parentRect" presStyleLbl="alignNode1" presStyleIdx="0" presStyleCnt="2" custScaleX="202998" custScaleY="61883" custLinFactNeighborX="-148" custLinFactNeighborY="79273"/>
      <dgm:spPr/>
      <dgm:t>
        <a:bodyPr/>
        <a:lstStyle/>
        <a:p>
          <a:endParaRPr lang="en-US"/>
        </a:p>
      </dgm:t>
    </dgm:pt>
    <dgm:pt modelId="{99F0BF20-C0E9-4D21-9E99-E71258A5969B}" type="pres">
      <dgm:prSet presAssocID="{69D96D8C-BF02-4A36-A901-B3D1D72FEB7F}" presName="adorn" presStyleLbl="fgAccFollowNode1" presStyleIdx="0" presStyleCnt="2" custScaleX="89062" custScaleY="92234" custLinFactX="44797" custLinFactNeighborX="100000" custLinFactNeighborY="36249"/>
      <dgm:spPr/>
    </dgm:pt>
    <dgm:pt modelId="{26AECAFD-D8EB-489E-973C-31CBCC8003AF}" type="pres">
      <dgm:prSet presAssocID="{1631B26E-9C01-4D34-9362-45DF792FEB3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97C0624-436A-404D-864B-04C9B100F8C7}" type="pres">
      <dgm:prSet presAssocID="{6C1072EE-CBA4-4FD2-B556-502E51FE45F1}" presName="compNode" presStyleCnt="0"/>
      <dgm:spPr/>
    </dgm:pt>
    <dgm:pt modelId="{D8AADDF4-6B52-4D60-95A1-01F14F3FD26C}" type="pres">
      <dgm:prSet presAssocID="{6C1072EE-CBA4-4FD2-B556-502E51FE45F1}" presName="childRect" presStyleLbl="bgAcc1" presStyleIdx="1" presStyleCnt="2" custScaleX="182454" custScaleY="222261" custLinFactNeighborX="-572" custLinFactNeighborY="-221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49CE4-2F34-4A06-9BF9-2E659999B0FF}" type="pres">
      <dgm:prSet presAssocID="{6C1072EE-CBA4-4FD2-B556-502E51FE45F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1EE150-41B9-44F2-9945-60F8EE5B0B00}" type="pres">
      <dgm:prSet presAssocID="{6C1072EE-CBA4-4FD2-B556-502E51FE45F1}" presName="parentRect" presStyleLbl="alignNode1" presStyleIdx="1" presStyleCnt="2" custScaleX="187884" custScaleY="70233" custLinFactNeighborX="-579" custLinFactNeighborY="75098"/>
      <dgm:spPr/>
      <dgm:t>
        <a:bodyPr/>
        <a:lstStyle/>
        <a:p>
          <a:endParaRPr lang="en-US"/>
        </a:p>
      </dgm:t>
    </dgm:pt>
    <dgm:pt modelId="{91B25AA5-6469-4BF5-AFED-D47EA0EEFB95}" type="pres">
      <dgm:prSet presAssocID="{6C1072EE-CBA4-4FD2-B556-502E51FE45F1}" presName="adorn" presStyleLbl="fgAccFollowNode1" presStyleIdx="1" presStyleCnt="2" custLinFactX="12092" custLinFactNeighborX="100000" custLinFactNeighborY="32366"/>
      <dgm:spPr/>
    </dgm:pt>
  </dgm:ptLst>
  <dgm:cxnLst>
    <dgm:cxn modelId="{52C66582-5E90-460F-8846-5470DA9CDE1E}" type="presOf" srcId="{71CCA9D8-B639-471A-B2D0-A592150EF8AB}" destId="{75FC1A4B-BC0D-4C40-A5A9-C835561F8B46}" srcOrd="0" destOrd="2" presId="urn:microsoft.com/office/officeart/2005/8/layout/bList2"/>
    <dgm:cxn modelId="{69CCE905-CA07-4872-8EDD-16908D4AB963}" type="presOf" srcId="{319DB4EE-4B60-47F1-AFFD-05B1805B3E17}" destId="{75FC1A4B-BC0D-4C40-A5A9-C835561F8B46}" srcOrd="0" destOrd="8" presId="urn:microsoft.com/office/officeart/2005/8/layout/bList2"/>
    <dgm:cxn modelId="{76563274-8664-4BDC-8138-142AB997C045}" srcId="{6C1072EE-CBA4-4FD2-B556-502E51FE45F1}" destId="{06C8866D-A5F3-4053-99FA-B88CE50B3B48}" srcOrd="2" destOrd="0" parTransId="{805E27DB-5BE8-4294-AFF2-8BFCFB42F74C}" sibTransId="{43281552-6953-43E9-B010-A7D2B6B357D9}"/>
    <dgm:cxn modelId="{29A8E6B2-DE2D-4D8F-B2AD-6AEE932175D4}" type="presOf" srcId="{3DD70937-E55A-4520-B342-152E65C8CDEB}" destId="{75FC1A4B-BC0D-4C40-A5A9-C835561F8B46}" srcOrd="0" destOrd="0" presId="urn:microsoft.com/office/officeart/2005/8/layout/bList2"/>
    <dgm:cxn modelId="{5303D96C-BA87-4F15-9DA8-3D780C170A85}" srcId="{6FE66727-7242-4A8C-BF0E-AEB12F0A44C6}" destId="{988EDF5A-0584-4A23-AFED-7C60534EEFF1}" srcOrd="1" destOrd="0" parTransId="{C35428A8-4425-4207-BAA6-5D37DC28A314}" sibTransId="{9F37833B-81AE-412B-AB17-284664665C55}"/>
    <dgm:cxn modelId="{F282F9B4-6228-431A-B8E4-D0BC98B57FBE}" srcId="{6D133DB9-D33F-482E-A44C-ECDBCFC76B94}" destId="{69D96D8C-BF02-4A36-A901-B3D1D72FEB7F}" srcOrd="0" destOrd="0" parTransId="{F2BB58EB-438C-4E4F-BB75-B0924FDC6B4C}" sibTransId="{1631B26E-9C01-4D34-9362-45DF792FEB3B}"/>
    <dgm:cxn modelId="{C4D7ED92-6560-42F6-8A70-1D306169A0A7}" type="presOf" srcId="{C12F823D-905A-4F21-801C-63955CD0C31F}" destId="{75FC1A4B-BC0D-4C40-A5A9-C835561F8B46}" srcOrd="0" destOrd="7" presId="urn:microsoft.com/office/officeart/2005/8/layout/bList2"/>
    <dgm:cxn modelId="{A86552F3-D363-4F54-A0E3-38A499BE8187}" type="presOf" srcId="{9FC2E73B-1B00-428D-BB37-9B615017FD5F}" destId="{75FC1A4B-BC0D-4C40-A5A9-C835561F8B46}" srcOrd="0" destOrd="4" presId="urn:microsoft.com/office/officeart/2005/8/layout/bList2"/>
    <dgm:cxn modelId="{0302D44E-4B01-4A7C-88EE-BDB2A578EB5C}" srcId="{C7A63C99-0E02-4F94-A077-59358B37DEB9}" destId="{319DB4EE-4B60-47F1-AFFD-05B1805B3E17}" srcOrd="1" destOrd="0" parTransId="{9CBAB412-E2C9-431B-A377-CE9208FD98F5}" sibTransId="{BF5274F2-B054-43C3-9BB4-1C21E702680B}"/>
    <dgm:cxn modelId="{ADF195CB-BC56-439B-AAA9-80A3D6395754}" srcId="{9D3752A8-39E3-46D2-AD65-06BE0EC17AF4}" destId="{41B33DF0-1566-4354-A2EA-4F1BBF6A9E6B}" srcOrd="1" destOrd="0" parTransId="{C82A0AF1-C664-4D1F-B818-883D7E382BAA}" sibTransId="{25190227-A768-4A77-8587-80A8A793176D}"/>
    <dgm:cxn modelId="{BB9EFF0E-C170-4315-BC62-8799390261AC}" type="presOf" srcId="{41B33DF0-1566-4354-A2EA-4F1BBF6A9E6B}" destId="{75FC1A4B-BC0D-4C40-A5A9-C835561F8B46}" srcOrd="0" destOrd="5" presId="urn:microsoft.com/office/officeart/2005/8/layout/bList2"/>
    <dgm:cxn modelId="{61D88FF9-3347-4B0A-8FF5-9155FB7055C2}" type="presOf" srcId="{69D96D8C-BF02-4A36-A901-B3D1D72FEB7F}" destId="{2EC7B243-1243-4C8F-AAA9-E3BDE7387A7C}" srcOrd="0" destOrd="0" presId="urn:microsoft.com/office/officeart/2005/8/layout/bList2"/>
    <dgm:cxn modelId="{FBDEB151-EFC8-4274-86D5-E5497F91DC63}" type="presOf" srcId="{988EDF5A-0584-4A23-AFED-7C60534EEFF1}" destId="{D8AADDF4-6B52-4D60-95A1-01F14F3FD26C}" srcOrd="0" destOrd="2" presId="urn:microsoft.com/office/officeart/2005/8/layout/bList2"/>
    <dgm:cxn modelId="{A1858F63-0BC4-4A28-B1A0-EC3EC6A02319}" srcId="{69D96D8C-BF02-4A36-A901-B3D1D72FEB7F}" destId="{C7A63C99-0E02-4F94-A077-59358B37DEB9}" srcOrd="2" destOrd="0" parTransId="{3CE9839B-5DAE-4518-AB64-E290A4EB1492}" sibTransId="{72990597-48E6-4545-8496-925C3C1082B3}"/>
    <dgm:cxn modelId="{CF1A07A1-13DB-4E87-B8BF-01DF9DBE30F9}" type="presOf" srcId="{69D96D8C-BF02-4A36-A901-B3D1D72FEB7F}" destId="{4F78735A-582B-4A4E-BD5E-2098E3B897AC}" srcOrd="1" destOrd="0" presId="urn:microsoft.com/office/officeart/2005/8/layout/bList2"/>
    <dgm:cxn modelId="{818FABDF-7CFE-462D-AB17-BC78CB176708}" type="presOf" srcId="{1631B26E-9C01-4D34-9362-45DF792FEB3B}" destId="{26AECAFD-D8EB-489E-973C-31CBCC8003AF}" srcOrd="0" destOrd="0" presId="urn:microsoft.com/office/officeart/2005/8/layout/bList2"/>
    <dgm:cxn modelId="{DE65A1CE-5C46-4CB9-81A0-9904102A1FB3}" type="presOf" srcId="{6FE66727-7242-4A8C-BF0E-AEB12F0A44C6}" destId="{D8AADDF4-6B52-4D60-95A1-01F14F3FD26C}" srcOrd="0" destOrd="0" presId="urn:microsoft.com/office/officeart/2005/8/layout/bList2"/>
    <dgm:cxn modelId="{9064AC4C-A6DF-4E5F-8E71-1655F490689F}" srcId="{6D133DB9-D33F-482E-A44C-ECDBCFC76B94}" destId="{6C1072EE-CBA4-4FD2-B556-502E51FE45F1}" srcOrd="1" destOrd="0" parTransId="{8BF6A27B-BC57-489A-A7F6-B5EB76DB7FEF}" sibTransId="{00F6CF17-3246-4722-9ED5-BA25BF449A6A}"/>
    <dgm:cxn modelId="{CD2BFC0A-B9AF-4C3B-AAA9-8C5F908466C8}" srcId="{69D96D8C-BF02-4A36-A901-B3D1D72FEB7F}" destId="{9D3752A8-39E3-46D2-AD65-06BE0EC17AF4}" srcOrd="1" destOrd="0" parTransId="{D5E9D616-56E9-4319-8335-055DF616F8C8}" sibTransId="{F95191D3-2328-4C82-88AC-8B6C47DB845F}"/>
    <dgm:cxn modelId="{9FE95103-40CD-4348-BB00-5F791D835FAB}" type="presOf" srcId="{6C1072EE-CBA4-4FD2-B556-502E51FE45F1}" destId="{441EE150-41B9-44F2-9945-60F8EE5B0B00}" srcOrd="1" destOrd="0" presId="urn:microsoft.com/office/officeart/2005/8/layout/bList2"/>
    <dgm:cxn modelId="{770DDA16-222F-4EDD-866A-EA40CF42691F}" type="presOf" srcId="{6C1072EE-CBA4-4FD2-B556-502E51FE45F1}" destId="{34B49CE4-2F34-4A06-9BF9-2E659999B0FF}" srcOrd="0" destOrd="0" presId="urn:microsoft.com/office/officeart/2005/8/layout/bList2"/>
    <dgm:cxn modelId="{B257F129-081E-418A-A62A-7B9C85C632ED}" type="presOf" srcId="{06C8866D-A5F3-4053-99FA-B88CE50B3B48}" destId="{D8AADDF4-6B52-4D60-95A1-01F14F3FD26C}" srcOrd="0" destOrd="4" presId="urn:microsoft.com/office/officeart/2005/8/layout/bList2"/>
    <dgm:cxn modelId="{69795681-BD1B-4AA0-8557-5BF75558106A}" srcId="{3DD70937-E55A-4520-B342-152E65C8CDEB}" destId="{71CCA9D8-B639-471A-B2D0-A592150EF8AB}" srcOrd="1" destOrd="0" parTransId="{95DB693F-BDE3-4E9A-9263-5B6FC0E47FEC}" sibTransId="{10FEB613-E7DD-4F93-828A-9883666DF5DC}"/>
    <dgm:cxn modelId="{571BECD5-D07D-40E4-87D0-431C4D3BA1CB}" type="presOf" srcId="{9D3752A8-39E3-46D2-AD65-06BE0EC17AF4}" destId="{75FC1A4B-BC0D-4C40-A5A9-C835561F8B46}" srcOrd="0" destOrd="3" presId="urn:microsoft.com/office/officeart/2005/8/layout/bList2"/>
    <dgm:cxn modelId="{D91B88A9-5566-4B2B-B826-4A973BB081AB}" type="presOf" srcId="{6C9D13ED-CB64-438C-B8A1-63EE08CD1C03}" destId="{75FC1A4B-BC0D-4C40-A5A9-C835561F8B46}" srcOrd="0" destOrd="1" presId="urn:microsoft.com/office/officeart/2005/8/layout/bList2"/>
    <dgm:cxn modelId="{9D94932D-E6DF-4A3A-9093-FEFFEDD998B1}" srcId="{6C1072EE-CBA4-4FD2-B556-502E51FE45F1}" destId="{6FE66727-7242-4A8C-BF0E-AEB12F0A44C6}" srcOrd="0" destOrd="0" parTransId="{55A6073B-B3E1-4B0E-9B41-213F3DCB8466}" sibTransId="{C53003D6-4C16-4984-8E8B-EB207EEEF92F}"/>
    <dgm:cxn modelId="{6350C375-AF98-4062-812B-353D62B6FF01}" srcId="{C7A63C99-0E02-4F94-A077-59358B37DEB9}" destId="{C12F823D-905A-4F21-801C-63955CD0C31F}" srcOrd="0" destOrd="0" parTransId="{527AFA89-ED77-4C41-834D-76056C82C2D4}" sibTransId="{DBB3CB99-0C2A-49F2-9B76-2428BCC0A3F9}"/>
    <dgm:cxn modelId="{AEB0B669-B16A-4F9C-9EF1-CD24210003D3}" type="presOf" srcId="{C7A63C99-0E02-4F94-A077-59358B37DEB9}" destId="{75FC1A4B-BC0D-4C40-A5A9-C835561F8B46}" srcOrd="0" destOrd="6" presId="urn:microsoft.com/office/officeart/2005/8/layout/bList2"/>
    <dgm:cxn modelId="{232867BC-56A3-40AA-B818-7DC871B64E5F}" srcId="{3DD70937-E55A-4520-B342-152E65C8CDEB}" destId="{6C9D13ED-CB64-438C-B8A1-63EE08CD1C03}" srcOrd="0" destOrd="0" parTransId="{C29B3BC3-6040-497C-A5BB-446C4CC5A597}" sibTransId="{614F5AE6-46EB-4DE1-817B-FDE0CD3F55C7}"/>
    <dgm:cxn modelId="{933C6DBC-12E9-4AF7-820D-647D2F6DBA8F}" srcId="{C7A63C99-0E02-4F94-A077-59358B37DEB9}" destId="{46A48961-C50B-4B8B-80AF-497F242F0EC2}" srcOrd="2" destOrd="0" parTransId="{063F41D4-0A79-406C-B6C7-0F740F5EAC6F}" sibTransId="{2ADD666F-A493-4A8F-BF3A-3C6239C97A6B}"/>
    <dgm:cxn modelId="{699EBCBA-F404-4706-BB81-978866AB2D6E}" type="presOf" srcId="{6D133DB9-D33F-482E-A44C-ECDBCFC76B94}" destId="{FA291BAE-BC29-4532-85A9-622B234F9615}" srcOrd="0" destOrd="0" presId="urn:microsoft.com/office/officeart/2005/8/layout/bList2"/>
    <dgm:cxn modelId="{6BC8B735-F883-41A1-86E3-03357704613E}" srcId="{9D3752A8-39E3-46D2-AD65-06BE0EC17AF4}" destId="{9FC2E73B-1B00-428D-BB37-9B615017FD5F}" srcOrd="0" destOrd="0" parTransId="{D556294E-FB7F-4D0D-BAE2-7D9C557A952A}" sibTransId="{1BCEA740-70D3-4EDE-94A7-2EE5F583AF2E}"/>
    <dgm:cxn modelId="{09D6DD3B-3867-4BF3-ADA3-2E427574BFC6}" srcId="{69D96D8C-BF02-4A36-A901-B3D1D72FEB7F}" destId="{3DD70937-E55A-4520-B342-152E65C8CDEB}" srcOrd="0" destOrd="0" parTransId="{AB1D69AB-BCCF-45FC-B72C-2287C2F5A68E}" sibTransId="{55FCF1F3-159A-4997-9369-648990083957}"/>
    <dgm:cxn modelId="{EF3B2FA2-23B0-415B-A1C6-19879E9F8848}" type="presOf" srcId="{46A48961-C50B-4B8B-80AF-497F242F0EC2}" destId="{75FC1A4B-BC0D-4C40-A5A9-C835561F8B46}" srcOrd="0" destOrd="9" presId="urn:microsoft.com/office/officeart/2005/8/layout/bList2"/>
    <dgm:cxn modelId="{584CFEB0-885A-4D7B-A412-E23A1C462C61}" srcId="{6C1072EE-CBA4-4FD2-B556-502E51FE45F1}" destId="{F78E479A-FEBD-47A5-A7A4-B2AB86BFCD4C}" srcOrd="1" destOrd="0" parTransId="{1F07C4E7-58C9-4CDF-8534-A16B8B2D1FE9}" sibTransId="{E42E0D3F-F9B5-41DF-B9A6-6F29BB51FCBD}"/>
    <dgm:cxn modelId="{BA6AD7CC-F32D-4474-B918-5F9F275BEAAF}" type="presOf" srcId="{EEF8BB5A-2819-4871-BF0C-91DC17F628D4}" destId="{D8AADDF4-6B52-4D60-95A1-01F14F3FD26C}" srcOrd="0" destOrd="1" presId="urn:microsoft.com/office/officeart/2005/8/layout/bList2"/>
    <dgm:cxn modelId="{26F77C0B-E90E-4D7D-94CE-CD313F4383A9}" srcId="{6FE66727-7242-4A8C-BF0E-AEB12F0A44C6}" destId="{EEF8BB5A-2819-4871-BF0C-91DC17F628D4}" srcOrd="0" destOrd="0" parTransId="{23645DE4-766B-44F6-A875-89C4278FD7BA}" sibTransId="{DAD2385C-22A7-4532-B22A-ABA1FD121C81}"/>
    <dgm:cxn modelId="{620A39B1-2DEA-4768-AF57-02FD09D12458}" type="presOf" srcId="{F78E479A-FEBD-47A5-A7A4-B2AB86BFCD4C}" destId="{D8AADDF4-6B52-4D60-95A1-01F14F3FD26C}" srcOrd="0" destOrd="3" presId="urn:microsoft.com/office/officeart/2005/8/layout/bList2"/>
    <dgm:cxn modelId="{31BC449E-FF5D-4D32-9615-5EA61BAC0698}" type="presParOf" srcId="{FA291BAE-BC29-4532-85A9-622B234F9615}" destId="{F6775DF0-AF36-4B25-9702-3AE3191113FC}" srcOrd="0" destOrd="0" presId="urn:microsoft.com/office/officeart/2005/8/layout/bList2"/>
    <dgm:cxn modelId="{4A9C3DD9-8B29-4176-971B-6B0719899B5B}" type="presParOf" srcId="{F6775DF0-AF36-4B25-9702-3AE3191113FC}" destId="{75FC1A4B-BC0D-4C40-A5A9-C835561F8B46}" srcOrd="0" destOrd="0" presId="urn:microsoft.com/office/officeart/2005/8/layout/bList2"/>
    <dgm:cxn modelId="{E5035AC0-B94E-453C-80FC-C442FE5BAB1A}" type="presParOf" srcId="{F6775DF0-AF36-4B25-9702-3AE3191113FC}" destId="{2EC7B243-1243-4C8F-AAA9-E3BDE7387A7C}" srcOrd="1" destOrd="0" presId="urn:microsoft.com/office/officeart/2005/8/layout/bList2"/>
    <dgm:cxn modelId="{180B66EC-73F8-4EBE-8DAE-E2B3B7322377}" type="presParOf" srcId="{F6775DF0-AF36-4B25-9702-3AE3191113FC}" destId="{4F78735A-582B-4A4E-BD5E-2098E3B897AC}" srcOrd="2" destOrd="0" presId="urn:microsoft.com/office/officeart/2005/8/layout/bList2"/>
    <dgm:cxn modelId="{9D355AD9-47DB-491E-A8BB-0993763217D3}" type="presParOf" srcId="{F6775DF0-AF36-4B25-9702-3AE3191113FC}" destId="{99F0BF20-C0E9-4D21-9E99-E71258A5969B}" srcOrd="3" destOrd="0" presId="urn:microsoft.com/office/officeart/2005/8/layout/bList2"/>
    <dgm:cxn modelId="{82006D16-30B2-4BE0-AD74-D63E21589C45}" type="presParOf" srcId="{FA291BAE-BC29-4532-85A9-622B234F9615}" destId="{26AECAFD-D8EB-489E-973C-31CBCC8003AF}" srcOrd="1" destOrd="0" presId="urn:microsoft.com/office/officeart/2005/8/layout/bList2"/>
    <dgm:cxn modelId="{322CFF3F-5B11-4F85-9CAA-99A72AD6DB4B}" type="presParOf" srcId="{FA291BAE-BC29-4532-85A9-622B234F9615}" destId="{C97C0624-436A-404D-864B-04C9B100F8C7}" srcOrd="2" destOrd="0" presId="urn:microsoft.com/office/officeart/2005/8/layout/bList2"/>
    <dgm:cxn modelId="{1BBA134C-7120-4C72-8019-90E84754B630}" type="presParOf" srcId="{C97C0624-436A-404D-864B-04C9B100F8C7}" destId="{D8AADDF4-6B52-4D60-95A1-01F14F3FD26C}" srcOrd="0" destOrd="0" presId="urn:microsoft.com/office/officeart/2005/8/layout/bList2"/>
    <dgm:cxn modelId="{8628BFF2-94CE-4FBD-9A36-B8C5B74D12EB}" type="presParOf" srcId="{C97C0624-436A-404D-864B-04C9B100F8C7}" destId="{34B49CE4-2F34-4A06-9BF9-2E659999B0FF}" srcOrd="1" destOrd="0" presId="urn:microsoft.com/office/officeart/2005/8/layout/bList2"/>
    <dgm:cxn modelId="{EA9514C6-C821-4350-9CD5-83CF9692D125}" type="presParOf" srcId="{C97C0624-436A-404D-864B-04C9B100F8C7}" destId="{441EE150-41B9-44F2-9945-60F8EE5B0B00}" srcOrd="2" destOrd="0" presId="urn:microsoft.com/office/officeart/2005/8/layout/bList2"/>
    <dgm:cxn modelId="{A959C372-C013-4466-BA9F-F3377A997B22}" type="presParOf" srcId="{C97C0624-436A-404D-864B-04C9B100F8C7}" destId="{91B25AA5-6469-4BF5-AFED-D47EA0EEFB9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25545E-D0ED-4DC1-B753-B3E29067912B}" type="doc">
      <dgm:prSet loTypeId="urn:microsoft.com/office/officeart/2005/8/layout/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2AC6977-1C58-4AF5-86F8-16A0B791530B}">
      <dgm:prSet phldrT="[Text]"/>
      <dgm:spPr/>
      <dgm:t>
        <a:bodyPr/>
        <a:lstStyle/>
        <a:p>
          <a:r>
            <a:rPr lang="en-US" b="1"/>
            <a:t>Inputs</a:t>
          </a:r>
        </a:p>
      </dgm:t>
    </dgm:pt>
    <dgm:pt modelId="{98D4A480-76FC-4FBD-B856-905CE957DC17}" type="parTrans" cxnId="{74A9372F-D1B5-4B17-807B-4CF734194BC4}">
      <dgm:prSet/>
      <dgm:spPr/>
      <dgm:t>
        <a:bodyPr/>
        <a:lstStyle/>
        <a:p>
          <a:endParaRPr lang="en-US" sz="4400"/>
        </a:p>
      </dgm:t>
    </dgm:pt>
    <dgm:pt modelId="{67DCDCD3-CAAE-469F-9257-81343955D2D6}" type="sibTrans" cxnId="{74A9372F-D1B5-4B17-807B-4CF734194BC4}">
      <dgm:prSet/>
      <dgm:spPr/>
      <dgm:t>
        <a:bodyPr/>
        <a:lstStyle/>
        <a:p>
          <a:endParaRPr lang="en-US"/>
        </a:p>
      </dgm:t>
    </dgm:pt>
    <dgm:pt modelId="{BBD836EA-E68B-47E0-90FC-5B1452E62C6D}">
      <dgm:prSet phldrT="[Text]" custT="1"/>
      <dgm:spPr/>
      <dgm:t>
        <a:bodyPr/>
        <a:lstStyle/>
        <a:p>
          <a:r>
            <a:rPr lang="en-US" sz="1600" dirty="0"/>
            <a:t>Financial education</a:t>
          </a:r>
        </a:p>
      </dgm:t>
    </dgm:pt>
    <dgm:pt modelId="{76EE287A-F731-42DF-9785-CB3A4FC6EC4F}" type="parTrans" cxnId="{84E1CC6C-DCB1-406F-978D-8E379D0D33FD}">
      <dgm:prSet/>
      <dgm:spPr/>
      <dgm:t>
        <a:bodyPr/>
        <a:lstStyle/>
        <a:p>
          <a:endParaRPr lang="en-US" sz="4400"/>
        </a:p>
      </dgm:t>
    </dgm:pt>
    <dgm:pt modelId="{349E57BD-747E-4001-8F4E-A9B904B6BE60}" type="sibTrans" cxnId="{84E1CC6C-DCB1-406F-978D-8E379D0D33FD}">
      <dgm:prSet/>
      <dgm:spPr/>
      <dgm:t>
        <a:bodyPr/>
        <a:lstStyle/>
        <a:p>
          <a:endParaRPr lang="en-US"/>
        </a:p>
      </dgm:t>
    </dgm:pt>
    <dgm:pt modelId="{22C5386C-5CE3-4803-A928-F2FF3793CB03}">
      <dgm:prSet phldrT="[Text]"/>
      <dgm:spPr/>
      <dgm:t>
        <a:bodyPr/>
        <a:lstStyle/>
        <a:p>
          <a:r>
            <a:rPr lang="en-US" b="1"/>
            <a:t>Financial Education Intermediate Outcomes </a:t>
          </a:r>
        </a:p>
      </dgm:t>
    </dgm:pt>
    <dgm:pt modelId="{A9842B66-6EC7-4BA4-BFBF-52C7318AF74B}" type="parTrans" cxnId="{5B91B18A-0CA1-4D87-9653-E2AE59F22659}">
      <dgm:prSet/>
      <dgm:spPr/>
      <dgm:t>
        <a:bodyPr/>
        <a:lstStyle/>
        <a:p>
          <a:endParaRPr lang="en-US" sz="4400"/>
        </a:p>
      </dgm:t>
    </dgm:pt>
    <dgm:pt modelId="{DD64883C-E7BD-4075-8F70-AD33C59DF827}" type="sibTrans" cxnId="{5B91B18A-0CA1-4D87-9653-E2AE59F22659}">
      <dgm:prSet/>
      <dgm:spPr/>
      <dgm:t>
        <a:bodyPr/>
        <a:lstStyle/>
        <a:p>
          <a:endParaRPr lang="en-US"/>
        </a:p>
      </dgm:t>
    </dgm:pt>
    <dgm:pt modelId="{8B1C19D2-16D5-453C-BD3F-264B09123107}">
      <dgm:prSet phldrT="[Text]" custT="1"/>
      <dgm:spPr/>
      <dgm:t>
        <a:bodyPr/>
        <a:lstStyle/>
        <a:p>
          <a:r>
            <a:rPr lang="en-US" sz="1600" dirty="0"/>
            <a:t>Competitive financial market </a:t>
          </a:r>
        </a:p>
      </dgm:t>
    </dgm:pt>
    <dgm:pt modelId="{7F12A221-897B-4703-A844-17774C0F7F16}" type="parTrans" cxnId="{9CC9C9CD-0641-4B1B-9F5F-851BA57FA0B3}">
      <dgm:prSet/>
      <dgm:spPr/>
      <dgm:t>
        <a:bodyPr/>
        <a:lstStyle/>
        <a:p>
          <a:endParaRPr lang="en-US" sz="4400"/>
        </a:p>
      </dgm:t>
    </dgm:pt>
    <dgm:pt modelId="{AF1F74E0-9BD7-4DD1-9E86-712A40E6CBA9}" type="sibTrans" cxnId="{9CC9C9CD-0641-4B1B-9F5F-851BA57FA0B3}">
      <dgm:prSet/>
      <dgm:spPr/>
      <dgm:t>
        <a:bodyPr/>
        <a:lstStyle/>
        <a:p>
          <a:endParaRPr lang="en-US"/>
        </a:p>
      </dgm:t>
    </dgm:pt>
    <dgm:pt modelId="{8F40D7BB-8180-434F-A43E-BBF0898F8866}">
      <dgm:prSet phldrT="[Text]"/>
      <dgm:spPr/>
      <dgm:t>
        <a:bodyPr/>
        <a:lstStyle/>
        <a:p>
          <a:r>
            <a:rPr lang="en-US" b="1" dirty="0"/>
            <a:t>Financial Well-Being Long term Outcomes </a:t>
          </a:r>
        </a:p>
      </dgm:t>
    </dgm:pt>
    <dgm:pt modelId="{8AED8BFB-D168-4CCB-93A1-2DC9A530BAF9}" type="parTrans" cxnId="{2BD7F7D4-32DE-447D-9012-7B14AFDF1143}">
      <dgm:prSet/>
      <dgm:spPr/>
      <dgm:t>
        <a:bodyPr/>
        <a:lstStyle/>
        <a:p>
          <a:endParaRPr lang="en-US" sz="4400"/>
        </a:p>
      </dgm:t>
    </dgm:pt>
    <dgm:pt modelId="{DB8707D1-D6E5-49B0-ADB6-88753B6FE9CD}" type="sibTrans" cxnId="{2BD7F7D4-32DE-447D-9012-7B14AFDF1143}">
      <dgm:prSet/>
      <dgm:spPr/>
      <dgm:t>
        <a:bodyPr/>
        <a:lstStyle/>
        <a:p>
          <a:endParaRPr lang="en-US"/>
        </a:p>
      </dgm:t>
    </dgm:pt>
    <dgm:pt modelId="{94D388BD-6C3F-49DE-9344-4015D45ECCAC}">
      <dgm:prSet phldrT="[Text]"/>
      <dgm:spPr/>
      <dgm:t>
        <a:bodyPr/>
        <a:lstStyle/>
        <a:p>
          <a:r>
            <a:rPr lang="en-US" b="1"/>
            <a:t>Financial Sector Outcomes </a:t>
          </a:r>
        </a:p>
      </dgm:t>
    </dgm:pt>
    <dgm:pt modelId="{A0DF3F8B-2BDC-43E8-B729-156770E40AEB}" type="parTrans" cxnId="{4DD25FD3-0BEF-45DA-9C32-29166612F3E4}">
      <dgm:prSet/>
      <dgm:spPr/>
      <dgm:t>
        <a:bodyPr/>
        <a:lstStyle/>
        <a:p>
          <a:endParaRPr lang="en-US" sz="4400"/>
        </a:p>
      </dgm:t>
    </dgm:pt>
    <dgm:pt modelId="{B6B2F252-B96D-4404-8A45-AA4959ACF931}" type="sibTrans" cxnId="{4DD25FD3-0BEF-45DA-9C32-29166612F3E4}">
      <dgm:prSet/>
      <dgm:spPr/>
      <dgm:t>
        <a:bodyPr/>
        <a:lstStyle/>
        <a:p>
          <a:endParaRPr lang="en-US"/>
        </a:p>
      </dgm:t>
    </dgm:pt>
    <dgm:pt modelId="{05314A35-B9CE-4A69-B876-20CA9E946863}">
      <dgm:prSet phldrT="[Text]" custT="1"/>
      <dgm:spPr/>
      <dgm:t>
        <a:bodyPr/>
        <a:lstStyle/>
        <a:p>
          <a:r>
            <a:rPr lang="en-US" sz="1600" dirty="0"/>
            <a:t>Knowledge, skills &amp; attitudes</a:t>
          </a:r>
        </a:p>
      </dgm:t>
    </dgm:pt>
    <dgm:pt modelId="{A782776B-F6E2-4194-8F99-96BDEA8DCAEF}" type="parTrans" cxnId="{138DBBFF-0C84-40D1-AB2B-EF8D2DF586EC}">
      <dgm:prSet/>
      <dgm:spPr/>
      <dgm:t>
        <a:bodyPr/>
        <a:lstStyle/>
        <a:p>
          <a:endParaRPr lang="en-US" sz="4400"/>
        </a:p>
      </dgm:t>
    </dgm:pt>
    <dgm:pt modelId="{D9769861-7199-453C-9C3A-5F54892549B1}" type="sibTrans" cxnId="{138DBBFF-0C84-40D1-AB2B-EF8D2DF586EC}">
      <dgm:prSet/>
      <dgm:spPr/>
      <dgm:t>
        <a:bodyPr/>
        <a:lstStyle/>
        <a:p>
          <a:endParaRPr lang="en-US"/>
        </a:p>
      </dgm:t>
    </dgm:pt>
    <dgm:pt modelId="{0EFCB227-1613-4B5E-9544-851703279F89}">
      <dgm:prSet phldrT="[Text]" custT="1"/>
      <dgm:spPr/>
      <dgm:t>
        <a:bodyPr/>
        <a:lstStyle/>
        <a:p>
          <a:r>
            <a:rPr lang="en-US" sz="1600" dirty="0"/>
            <a:t>Increased savings</a:t>
          </a:r>
        </a:p>
      </dgm:t>
    </dgm:pt>
    <dgm:pt modelId="{A5519C58-B6BF-4F0F-8BBA-B70D23237A64}" type="parTrans" cxnId="{53E2017E-39A9-42BD-8BF7-E158181B81DA}">
      <dgm:prSet/>
      <dgm:spPr/>
      <dgm:t>
        <a:bodyPr/>
        <a:lstStyle/>
        <a:p>
          <a:endParaRPr lang="en-US" sz="4400"/>
        </a:p>
      </dgm:t>
    </dgm:pt>
    <dgm:pt modelId="{09483906-2003-441F-A04B-AAC10C41EC27}" type="sibTrans" cxnId="{53E2017E-39A9-42BD-8BF7-E158181B81DA}">
      <dgm:prSet/>
      <dgm:spPr/>
      <dgm:t>
        <a:bodyPr/>
        <a:lstStyle/>
        <a:p>
          <a:endParaRPr lang="en-US"/>
        </a:p>
      </dgm:t>
    </dgm:pt>
    <dgm:pt modelId="{CB08C3BD-F439-4253-A75F-4D15870F5076}">
      <dgm:prSet phldrT="[Text]" custT="1"/>
      <dgm:spPr/>
      <dgm:t>
        <a:bodyPr/>
        <a:lstStyle/>
        <a:p>
          <a:r>
            <a:rPr lang="en-US" sz="1600" dirty="0"/>
            <a:t>Behaviors &amp; practices</a:t>
          </a:r>
        </a:p>
      </dgm:t>
    </dgm:pt>
    <dgm:pt modelId="{9B9A26A2-FAC0-4FEC-ABE4-012ACF2B8575}" type="parTrans" cxnId="{5203CEA6-4902-4094-8115-3B9BEFB5D593}">
      <dgm:prSet/>
      <dgm:spPr/>
      <dgm:t>
        <a:bodyPr/>
        <a:lstStyle/>
        <a:p>
          <a:endParaRPr lang="en-US" sz="4400"/>
        </a:p>
      </dgm:t>
    </dgm:pt>
    <dgm:pt modelId="{89E67041-9F05-4D6A-8D31-9F9FCD26FAF1}" type="sibTrans" cxnId="{5203CEA6-4902-4094-8115-3B9BEFB5D593}">
      <dgm:prSet/>
      <dgm:spPr/>
      <dgm:t>
        <a:bodyPr/>
        <a:lstStyle/>
        <a:p>
          <a:endParaRPr lang="en-US"/>
        </a:p>
      </dgm:t>
    </dgm:pt>
    <dgm:pt modelId="{C650E385-9EB6-4EBC-9694-E0926299CE7B}">
      <dgm:prSet phldrT="[Text]" custT="1"/>
      <dgm:spPr/>
      <dgm:t>
        <a:bodyPr/>
        <a:lstStyle/>
        <a:p>
          <a:r>
            <a:rPr lang="en-US" sz="1600" dirty="0"/>
            <a:t>Better debt management </a:t>
          </a:r>
        </a:p>
      </dgm:t>
    </dgm:pt>
    <dgm:pt modelId="{F271FCEA-D967-4E7E-B97A-531643634D18}" type="parTrans" cxnId="{3E0969A1-CF3B-4575-B940-05AA04B4A465}">
      <dgm:prSet/>
      <dgm:spPr/>
      <dgm:t>
        <a:bodyPr/>
        <a:lstStyle/>
        <a:p>
          <a:endParaRPr lang="en-US" sz="4400"/>
        </a:p>
      </dgm:t>
    </dgm:pt>
    <dgm:pt modelId="{981F0DE0-1F22-452A-8AB2-75DA94D929CC}" type="sibTrans" cxnId="{3E0969A1-CF3B-4575-B940-05AA04B4A465}">
      <dgm:prSet/>
      <dgm:spPr/>
      <dgm:t>
        <a:bodyPr/>
        <a:lstStyle/>
        <a:p>
          <a:endParaRPr lang="en-US"/>
        </a:p>
      </dgm:t>
    </dgm:pt>
    <dgm:pt modelId="{A87F1899-4EE5-4CA5-B638-36B1E867965D}">
      <dgm:prSet phldrT="[Text]" custT="1"/>
      <dgm:spPr/>
      <dgm:t>
        <a:bodyPr/>
        <a:lstStyle/>
        <a:p>
          <a:r>
            <a:rPr lang="en-US" sz="1600" dirty="0"/>
            <a:t>Effective &amp; appropriate use of financial products</a:t>
          </a:r>
        </a:p>
      </dgm:t>
    </dgm:pt>
    <dgm:pt modelId="{12C428BF-E581-4022-B13C-3034336683B9}" type="parTrans" cxnId="{A46334C9-FA49-4A2F-88A5-F3BB5CD0C921}">
      <dgm:prSet/>
      <dgm:spPr/>
      <dgm:t>
        <a:bodyPr/>
        <a:lstStyle/>
        <a:p>
          <a:endParaRPr lang="en-US" sz="4400"/>
        </a:p>
      </dgm:t>
    </dgm:pt>
    <dgm:pt modelId="{4411194E-B5C2-445B-A107-E326F74669A2}" type="sibTrans" cxnId="{A46334C9-FA49-4A2F-88A5-F3BB5CD0C921}">
      <dgm:prSet/>
      <dgm:spPr/>
      <dgm:t>
        <a:bodyPr/>
        <a:lstStyle/>
        <a:p>
          <a:endParaRPr lang="en-US"/>
        </a:p>
      </dgm:t>
    </dgm:pt>
    <dgm:pt modelId="{2864D4C0-7F04-401B-8955-22C1A28C3CCC}">
      <dgm:prSet phldrT="[Text]" custT="1"/>
      <dgm:spPr/>
      <dgm:t>
        <a:bodyPr/>
        <a:lstStyle/>
        <a:p>
          <a:r>
            <a:rPr lang="en-US" sz="1600" dirty="0"/>
            <a:t>Forward financial planning </a:t>
          </a:r>
        </a:p>
      </dgm:t>
    </dgm:pt>
    <dgm:pt modelId="{5C5BA070-5850-42E8-8BBA-0B8D97AEB0DC}" type="parTrans" cxnId="{EB586E72-0027-4D97-A3CD-95A91F2AEEF5}">
      <dgm:prSet/>
      <dgm:spPr/>
      <dgm:t>
        <a:bodyPr/>
        <a:lstStyle/>
        <a:p>
          <a:endParaRPr lang="en-US" sz="4400"/>
        </a:p>
      </dgm:t>
    </dgm:pt>
    <dgm:pt modelId="{94F3BECE-3881-4CD1-B910-9155A5B27946}" type="sibTrans" cxnId="{EB586E72-0027-4D97-A3CD-95A91F2AEEF5}">
      <dgm:prSet/>
      <dgm:spPr/>
      <dgm:t>
        <a:bodyPr/>
        <a:lstStyle/>
        <a:p>
          <a:endParaRPr lang="en-US"/>
        </a:p>
      </dgm:t>
    </dgm:pt>
    <dgm:pt modelId="{C5219DB0-D2BC-47E3-92EC-1E18A96EB4D9}">
      <dgm:prSet phldrT="[Text]" custT="1"/>
      <dgm:spPr/>
      <dgm:t>
        <a:bodyPr/>
        <a:lstStyle/>
        <a:p>
          <a:r>
            <a:rPr lang="en-US" sz="1600" dirty="0"/>
            <a:t>Successful financial negotiations </a:t>
          </a:r>
        </a:p>
      </dgm:t>
    </dgm:pt>
    <dgm:pt modelId="{86F5D5DF-D54B-451B-A6C7-C584EA47C028}" type="parTrans" cxnId="{B0B4C78E-571E-4D2B-BE37-DF35C42C129A}">
      <dgm:prSet/>
      <dgm:spPr/>
      <dgm:t>
        <a:bodyPr/>
        <a:lstStyle/>
        <a:p>
          <a:endParaRPr lang="en-US" sz="4400"/>
        </a:p>
      </dgm:t>
    </dgm:pt>
    <dgm:pt modelId="{2C8008D7-631C-4999-9709-BC97454C85FD}" type="sibTrans" cxnId="{B0B4C78E-571E-4D2B-BE37-DF35C42C129A}">
      <dgm:prSet/>
      <dgm:spPr/>
      <dgm:t>
        <a:bodyPr/>
        <a:lstStyle/>
        <a:p>
          <a:endParaRPr lang="en-US"/>
        </a:p>
      </dgm:t>
    </dgm:pt>
    <dgm:pt modelId="{556AB045-80DF-428B-A8CC-5EB606B1E811}">
      <dgm:prSet phldrT="[Text]" custT="1"/>
      <dgm:spPr/>
      <dgm:t>
        <a:bodyPr/>
        <a:lstStyle/>
        <a:p>
          <a:r>
            <a:rPr lang="en-US" sz="1600" dirty="0"/>
            <a:t>Savings mobilization </a:t>
          </a:r>
        </a:p>
      </dgm:t>
    </dgm:pt>
    <dgm:pt modelId="{FAB463CD-7064-49BF-B338-FAB19C9D31D5}" type="parTrans" cxnId="{9B462D7F-65FE-4E3B-8B43-BEF2FE813C47}">
      <dgm:prSet/>
      <dgm:spPr/>
      <dgm:t>
        <a:bodyPr/>
        <a:lstStyle/>
        <a:p>
          <a:endParaRPr lang="en-US" sz="4400"/>
        </a:p>
      </dgm:t>
    </dgm:pt>
    <dgm:pt modelId="{9A731218-0890-44B7-8521-A4730EE439B9}" type="sibTrans" cxnId="{9B462D7F-65FE-4E3B-8B43-BEF2FE813C47}">
      <dgm:prSet/>
      <dgm:spPr/>
      <dgm:t>
        <a:bodyPr/>
        <a:lstStyle/>
        <a:p>
          <a:endParaRPr lang="en-US"/>
        </a:p>
      </dgm:t>
    </dgm:pt>
    <dgm:pt modelId="{BD980E3E-0CB2-4A2C-B7B0-170A88DFB4CD}">
      <dgm:prSet phldrT="[Text]" custT="1"/>
      <dgm:spPr/>
      <dgm:t>
        <a:bodyPr/>
        <a:lstStyle/>
        <a:p>
          <a:r>
            <a:rPr lang="en-US" sz="1600" dirty="0"/>
            <a:t>Product &amp; channel innovation</a:t>
          </a:r>
        </a:p>
      </dgm:t>
    </dgm:pt>
    <dgm:pt modelId="{DFD88C0F-C919-4FBB-9B20-78DA27B15753}" type="parTrans" cxnId="{271BA6EE-40BC-4B99-9BF0-B2701D875BBA}">
      <dgm:prSet/>
      <dgm:spPr/>
      <dgm:t>
        <a:bodyPr/>
        <a:lstStyle/>
        <a:p>
          <a:endParaRPr lang="en-US" sz="4400"/>
        </a:p>
      </dgm:t>
    </dgm:pt>
    <dgm:pt modelId="{6B3B7DF4-EAF8-4FA3-BDE3-41F8A3D0B0D1}" type="sibTrans" cxnId="{271BA6EE-40BC-4B99-9BF0-B2701D875BBA}">
      <dgm:prSet/>
      <dgm:spPr/>
      <dgm:t>
        <a:bodyPr/>
        <a:lstStyle/>
        <a:p>
          <a:endParaRPr lang="en-US"/>
        </a:p>
      </dgm:t>
    </dgm:pt>
    <dgm:pt modelId="{D5A0DA04-2193-4C78-9C8E-AABD341D5E2D}">
      <dgm:prSet phldrT="[Text]" custT="1"/>
      <dgm:spPr/>
      <dgm:t>
        <a:bodyPr/>
        <a:lstStyle/>
        <a:p>
          <a:r>
            <a:rPr lang="en-US" sz="1600" dirty="0"/>
            <a:t>Financial inclusion </a:t>
          </a:r>
        </a:p>
      </dgm:t>
    </dgm:pt>
    <dgm:pt modelId="{AA7F4616-7C84-4727-8E8D-2AE2477B4650}" type="parTrans" cxnId="{F8A3854D-FE52-400F-B612-C6E27A7D07C1}">
      <dgm:prSet/>
      <dgm:spPr/>
      <dgm:t>
        <a:bodyPr/>
        <a:lstStyle/>
        <a:p>
          <a:endParaRPr lang="en-US" sz="4400"/>
        </a:p>
      </dgm:t>
    </dgm:pt>
    <dgm:pt modelId="{7E0BDBA8-107F-4D23-AB4F-CD29DE51C448}" type="sibTrans" cxnId="{F8A3854D-FE52-400F-B612-C6E27A7D07C1}">
      <dgm:prSet/>
      <dgm:spPr/>
      <dgm:t>
        <a:bodyPr/>
        <a:lstStyle/>
        <a:p>
          <a:endParaRPr lang="en-US"/>
        </a:p>
      </dgm:t>
    </dgm:pt>
    <dgm:pt modelId="{560D6D72-94B1-4C0C-802C-AAD8F50BDAAD}">
      <dgm:prSet phldrT="[Text]" custT="1"/>
      <dgm:spPr/>
      <dgm:t>
        <a:bodyPr/>
        <a:lstStyle/>
        <a:p>
          <a:r>
            <a:rPr lang="en-US" sz="1600" dirty="0"/>
            <a:t>Greater consumer protection</a:t>
          </a:r>
        </a:p>
      </dgm:t>
    </dgm:pt>
    <dgm:pt modelId="{358BE127-E2BA-47FC-BB7B-2208080BC212}" type="parTrans" cxnId="{E6F187C4-E142-43E6-9D93-088F2EBDA558}">
      <dgm:prSet/>
      <dgm:spPr/>
      <dgm:t>
        <a:bodyPr/>
        <a:lstStyle/>
        <a:p>
          <a:endParaRPr lang="en-US"/>
        </a:p>
      </dgm:t>
    </dgm:pt>
    <dgm:pt modelId="{E2481760-23B7-439A-834B-5F1084F25A1D}" type="sibTrans" cxnId="{E6F187C4-E142-43E6-9D93-088F2EBDA558}">
      <dgm:prSet/>
      <dgm:spPr/>
      <dgm:t>
        <a:bodyPr/>
        <a:lstStyle/>
        <a:p>
          <a:endParaRPr lang="en-US"/>
        </a:p>
      </dgm:t>
    </dgm:pt>
    <dgm:pt modelId="{1528A745-1411-4A71-AFCA-AFA81FCFBDE1}" type="pres">
      <dgm:prSet presAssocID="{6C25545E-D0ED-4DC1-B753-B3E29067912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4DA32D-3D1F-43C4-AFBA-9830C88C16A2}" type="pres">
      <dgm:prSet presAssocID="{82AC6977-1C58-4AF5-86F8-16A0B791530B}" presName="composite" presStyleCnt="0"/>
      <dgm:spPr/>
    </dgm:pt>
    <dgm:pt modelId="{FD4AE7EE-F880-4C0A-94ED-3A074404F126}" type="pres">
      <dgm:prSet presAssocID="{82AC6977-1C58-4AF5-86F8-16A0B791530B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66D3DB-4F9A-4026-A0B0-3B782EA1848A}" type="pres">
      <dgm:prSet presAssocID="{82AC6977-1C58-4AF5-86F8-16A0B791530B}" presName="parSh" presStyleLbl="node1" presStyleIdx="0" presStyleCnt="4"/>
      <dgm:spPr/>
      <dgm:t>
        <a:bodyPr/>
        <a:lstStyle/>
        <a:p>
          <a:endParaRPr lang="en-US"/>
        </a:p>
      </dgm:t>
    </dgm:pt>
    <dgm:pt modelId="{2CE070DE-3F5A-41AE-AD66-60BF6ABFFDF9}" type="pres">
      <dgm:prSet presAssocID="{82AC6977-1C58-4AF5-86F8-16A0B791530B}" presName="desTx" presStyleLbl="fgAcc1" presStyleIdx="0" presStyleCnt="4" custScaleY="105018" custLinFactNeighborX="3219" custLinFactNeighborY="1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F1D72A-319B-49ED-8877-2E476AC42C70}" type="pres">
      <dgm:prSet presAssocID="{67DCDCD3-CAAE-469F-9257-81343955D2D6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8386F4C-B1D3-42D6-9146-BB6FD2505423}" type="pres">
      <dgm:prSet presAssocID="{67DCDCD3-CAAE-469F-9257-81343955D2D6}" presName="connTx" presStyleLbl="sibTrans2D1" presStyleIdx="0" presStyleCnt="3"/>
      <dgm:spPr/>
      <dgm:t>
        <a:bodyPr/>
        <a:lstStyle/>
        <a:p>
          <a:endParaRPr lang="en-US"/>
        </a:p>
      </dgm:t>
    </dgm:pt>
    <dgm:pt modelId="{1D0FD7B8-A4A4-47A2-92BA-F90ECB7F353C}" type="pres">
      <dgm:prSet presAssocID="{22C5386C-5CE3-4803-A928-F2FF3793CB03}" presName="composite" presStyleCnt="0"/>
      <dgm:spPr/>
    </dgm:pt>
    <dgm:pt modelId="{A525657E-2DB2-4BA5-B476-83FFBDB8B531}" type="pres">
      <dgm:prSet presAssocID="{22C5386C-5CE3-4803-A928-F2FF3793CB03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81DB7B-FE64-4731-949D-6B9986DE6B81}" type="pres">
      <dgm:prSet presAssocID="{22C5386C-5CE3-4803-A928-F2FF3793CB03}" presName="parSh" presStyleLbl="node1" presStyleIdx="1" presStyleCnt="4"/>
      <dgm:spPr/>
      <dgm:t>
        <a:bodyPr/>
        <a:lstStyle/>
        <a:p>
          <a:endParaRPr lang="en-US"/>
        </a:p>
      </dgm:t>
    </dgm:pt>
    <dgm:pt modelId="{196778D2-B2DC-46A9-BBBF-02E5B1391E5E}" type="pres">
      <dgm:prSet presAssocID="{22C5386C-5CE3-4803-A928-F2FF3793CB03}" presName="desTx" presStyleLbl="fgAcc1" presStyleIdx="1" presStyleCnt="4" custScaleY="105018" custLinFactNeighborX="3219" custLinFactNeighborY="1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9507FD-15D5-479C-BA4E-1363D6330733}" type="pres">
      <dgm:prSet presAssocID="{DD64883C-E7BD-4075-8F70-AD33C59DF82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5A13A120-F44A-4DDD-ADE8-FA9F94521089}" type="pres">
      <dgm:prSet presAssocID="{DD64883C-E7BD-4075-8F70-AD33C59DF827}" presName="connTx" presStyleLbl="sibTrans2D1" presStyleIdx="1" presStyleCnt="3"/>
      <dgm:spPr/>
      <dgm:t>
        <a:bodyPr/>
        <a:lstStyle/>
        <a:p>
          <a:endParaRPr lang="en-US"/>
        </a:p>
      </dgm:t>
    </dgm:pt>
    <dgm:pt modelId="{A582092F-70A3-4F1C-A5DE-A52D41A6B24D}" type="pres">
      <dgm:prSet presAssocID="{8F40D7BB-8180-434F-A43E-BBF0898F8866}" presName="composite" presStyleCnt="0"/>
      <dgm:spPr/>
    </dgm:pt>
    <dgm:pt modelId="{E83B8B9A-2919-4D0E-AFDC-F5EEA8E6D8D7}" type="pres">
      <dgm:prSet presAssocID="{8F40D7BB-8180-434F-A43E-BBF0898F8866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D98ED1-4A92-4EAD-AA0F-5C4C6A68C5B9}" type="pres">
      <dgm:prSet presAssocID="{8F40D7BB-8180-434F-A43E-BBF0898F8866}" presName="parSh" presStyleLbl="node1" presStyleIdx="2" presStyleCnt="4"/>
      <dgm:spPr/>
      <dgm:t>
        <a:bodyPr/>
        <a:lstStyle/>
        <a:p>
          <a:endParaRPr lang="en-US"/>
        </a:p>
      </dgm:t>
    </dgm:pt>
    <dgm:pt modelId="{50B1FBE6-5E79-408A-9E63-0DF88AE44377}" type="pres">
      <dgm:prSet presAssocID="{8F40D7BB-8180-434F-A43E-BBF0898F8866}" presName="desTx" presStyleLbl="fgAcc1" presStyleIdx="2" presStyleCnt="4" custScaleY="105018" custLinFactNeighborX="3219" custLinFactNeighborY="1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A8466D-C5DA-49EB-98D9-C4D4760BCE57}" type="pres">
      <dgm:prSet presAssocID="{DB8707D1-D6E5-49B0-ADB6-88753B6FE9CD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D8AD2DC-D654-4406-A864-D9BBDEBABF55}" type="pres">
      <dgm:prSet presAssocID="{DB8707D1-D6E5-49B0-ADB6-88753B6FE9CD}" presName="connTx" presStyleLbl="sibTrans2D1" presStyleIdx="2" presStyleCnt="3"/>
      <dgm:spPr/>
      <dgm:t>
        <a:bodyPr/>
        <a:lstStyle/>
        <a:p>
          <a:endParaRPr lang="en-US"/>
        </a:p>
      </dgm:t>
    </dgm:pt>
    <dgm:pt modelId="{A5A4E476-A0E7-4AE7-A5C5-EDCD904CB8D0}" type="pres">
      <dgm:prSet presAssocID="{94D388BD-6C3F-49DE-9344-4015D45ECCAC}" presName="composite" presStyleCnt="0"/>
      <dgm:spPr/>
    </dgm:pt>
    <dgm:pt modelId="{6C77D55C-A38A-4FC1-9262-5AFC03DA835A}" type="pres">
      <dgm:prSet presAssocID="{94D388BD-6C3F-49DE-9344-4015D45ECCAC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CDF29F-F6AA-4EF8-A540-E220D21188D7}" type="pres">
      <dgm:prSet presAssocID="{94D388BD-6C3F-49DE-9344-4015D45ECCAC}" presName="parSh" presStyleLbl="node1" presStyleIdx="3" presStyleCnt="4"/>
      <dgm:spPr/>
      <dgm:t>
        <a:bodyPr/>
        <a:lstStyle/>
        <a:p>
          <a:endParaRPr lang="en-US"/>
        </a:p>
      </dgm:t>
    </dgm:pt>
    <dgm:pt modelId="{0F1271C6-A9A2-4EDF-853E-581C62DE02E2}" type="pres">
      <dgm:prSet presAssocID="{94D388BD-6C3F-49DE-9344-4015D45ECCAC}" presName="desTx" presStyleLbl="fgAcc1" presStyleIdx="3" presStyleCnt="4" custScaleY="105018" custLinFactNeighborX="79" custLinFactNeighborY="1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4922A0-4092-4875-858E-CAD60BADCE79}" type="presOf" srcId="{0EFCB227-1613-4B5E-9544-851703279F89}" destId="{50B1FBE6-5E79-408A-9E63-0DF88AE44377}" srcOrd="0" destOrd="0" presId="urn:microsoft.com/office/officeart/2005/8/layout/process3"/>
    <dgm:cxn modelId="{BAC29B2F-577F-4EAD-9A7E-FF2C3D444AE8}" type="presOf" srcId="{556AB045-80DF-428B-A8CC-5EB606B1E811}" destId="{0F1271C6-A9A2-4EDF-853E-581C62DE02E2}" srcOrd="0" destOrd="1" presId="urn:microsoft.com/office/officeart/2005/8/layout/process3"/>
    <dgm:cxn modelId="{FD9313E6-55D2-479D-8ACB-AE25DB346E96}" type="presOf" srcId="{2864D4C0-7F04-401B-8955-22C1A28C3CCC}" destId="{50B1FBE6-5E79-408A-9E63-0DF88AE44377}" srcOrd="0" destOrd="3" presId="urn:microsoft.com/office/officeart/2005/8/layout/process3"/>
    <dgm:cxn modelId="{28588D39-4363-4BDC-A10D-0A9DC989F63E}" type="presOf" srcId="{8F40D7BB-8180-434F-A43E-BBF0898F8866}" destId="{01D98ED1-4A92-4EAD-AA0F-5C4C6A68C5B9}" srcOrd="1" destOrd="0" presId="urn:microsoft.com/office/officeart/2005/8/layout/process3"/>
    <dgm:cxn modelId="{2BD7F7D4-32DE-447D-9012-7B14AFDF1143}" srcId="{6C25545E-D0ED-4DC1-B753-B3E29067912B}" destId="{8F40D7BB-8180-434F-A43E-BBF0898F8866}" srcOrd="2" destOrd="0" parTransId="{8AED8BFB-D168-4CCB-93A1-2DC9A530BAF9}" sibTransId="{DB8707D1-D6E5-49B0-ADB6-88753B6FE9CD}"/>
    <dgm:cxn modelId="{F8A3854D-FE52-400F-B612-C6E27A7D07C1}" srcId="{94D388BD-6C3F-49DE-9344-4015D45ECCAC}" destId="{D5A0DA04-2193-4C78-9C8E-AABD341D5E2D}" srcOrd="3" destOrd="0" parTransId="{AA7F4616-7C84-4727-8E8D-2AE2477B4650}" sibTransId="{7E0BDBA8-107F-4D23-AB4F-CD29DE51C448}"/>
    <dgm:cxn modelId="{138DBBFF-0C84-40D1-AB2B-EF8D2DF586EC}" srcId="{22C5386C-5CE3-4803-A928-F2FF3793CB03}" destId="{05314A35-B9CE-4A69-B876-20CA9E946863}" srcOrd="0" destOrd="0" parTransId="{A782776B-F6E2-4194-8F99-96BDEA8DCAEF}" sibTransId="{D9769861-7199-453C-9C3A-5F54892549B1}"/>
    <dgm:cxn modelId="{45F475F2-3BFA-4164-AC52-5BF2B2914FBE}" type="presOf" srcId="{D5A0DA04-2193-4C78-9C8E-AABD341D5E2D}" destId="{0F1271C6-A9A2-4EDF-853E-581C62DE02E2}" srcOrd="0" destOrd="3" presId="urn:microsoft.com/office/officeart/2005/8/layout/process3"/>
    <dgm:cxn modelId="{4FC582CE-63A9-46D0-B72F-8778DDDC0481}" type="presOf" srcId="{CB08C3BD-F439-4253-A75F-4D15870F5076}" destId="{196778D2-B2DC-46A9-BBBF-02E5B1391E5E}" srcOrd="0" destOrd="1" presId="urn:microsoft.com/office/officeart/2005/8/layout/process3"/>
    <dgm:cxn modelId="{E6130BDD-EE0C-44A4-8278-A076BD0161F3}" type="presOf" srcId="{BBD836EA-E68B-47E0-90FC-5B1452E62C6D}" destId="{2CE070DE-3F5A-41AE-AD66-60BF6ABFFDF9}" srcOrd="0" destOrd="0" presId="urn:microsoft.com/office/officeart/2005/8/layout/process3"/>
    <dgm:cxn modelId="{C96D8D87-08E3-4863-A6D7-70796859AEC5}" type="presOf" srcId="{DB8707D1-D6E5-49B0-ADB6-88753B6FE9CD}" destId="{C9A8466D-C5DA-49EB-98D9-C4D4760BCE57}" srcOrd="0" destOrd="0" presId="urn:microsoft.com/office/officeart/2005/8/layout/process3"/>
    <dgm:cxn modelId="{C24C9933-B125-49D0-96DA-97B4646E7949}" type="presOf" srcId="{82AC6977-1C58-4AF5-86F8-16A0B791530B}" destId="{FD4AE7EE-F880-4C0A-94ED-3A074404F126}" srcOrd="0" destOrd="0" presId="urn:microsoft.com/office/officeart/2005/8/layout/process3"/>
    <dgm:cxn modelId="{5ABF5070-1D09-4CBD-AF5C-EB4D4FDA4849}" type="presOf" srcId="{8F40D7BB-8180-434F-A43E-BBF0898F8866}" destId="{E83B8B9A-2919-4D0E-AFDC-F5EEA8E6D8D7}" srcOrd="0" destOrd="0" presId="urn:microsoft.com/office/officeart/2005/8/layout/process3"/>
    <dgm:cxn modelId="{B0B4C78E-571E-4D2B-BE37-DF35C42C129A}" srcId="{8F40D7BB-8180-434F-A43E-BBF0898F8866}" destId="{C5219DB0-D2BC-47E3-92EC-1E18A96EB4D9}" srcOrd="4" destOrd="0" parTransId="{86F5D5DF-D54B-451B-A6C7-C584EA47C028}" sibTransId="{2C8008D7-631C-4999-9709-BC97454C85FD}"/>
    <dgm:cxn modelId="{A34E807C-65DA-4B45-A2ED-CA423255E67D}" type="presOf" srcId="{94D388BD-6C3F-49DE-9344-4015D45ECCAC}" destId="{6C77D55C-A38A-4FC1-9262-5AFC03DA835A}" srcOrd="0" destOrd="0" presId="urn:microsoft.com/office/officeart/2005/8/layout/process3"/>
    <dgm:cxn modelId="{80A508FE-E78F-478B-AE52-F8B3C9EED5EF}" type="presOf" srcId="{94D388BD-6C3F-49DE-9344-4015D45ECCAC}" destId="{74CDF29F-F6AA-4EF8-A540-E220D21188D7}" srcOrd="1" destOrd="0" presId="urn:microsoft.com/office/officeart/2005/8/layout/process3"/>
    <dgm:cxn modelId="{DD6703F0-7409-4831-91AD-A3D96ABEAF19}" type="presOf" srcId="{8B1C19D2-16D5-453C-BD3F-264B09123107}" destId="{0F1271C6-A9A2-4EDF-853E-581C62DE02E2}" srcOrd="0" destOrd="0" presId="urn:microsoft.com/office/officeart/2005/8/layout/process3"/>
    <dgm:cxn modelId="{8EA5C7B7-1CDD-4BFF-941C-70ABCFFCA79A}" type="presOf" srcId="{A87F1899-4EE5-4CA5-B638-36B1E867965D}" destId="{50B1FBE6-5E79-408A-9E63-0DF88AE44377}" srcOrd="0" destOrd="2" presId="urn:microsoft.com/office/officeart/2005/8/layout/process3"/>
    <dgm:cxn modelId="{C75772A8-72F8-4615-8957-D08CA2CBB716}" type="presOf" srcId="{6C25545E-D0ED-4DC1-B753-B3E29067912B}" destId="{1528A745-1411-4A71-AFCA-AFA81FCFBDE1}" srcOrd="0" destOrd="0" presId="urn:microsoft.com/office/officeart/2005/8/layout/process3"/>
    <dgm:cxn modelId="{70DCAC6A-84EE-49E6-92EB-F3D1CD178082}" type="presOf" srcId="{67DCDCD3-CAAE-469F-9257-81343955D2D6}" destId="{D8386F4C-B1D3-42D6-9146-BB6FD2505423}" srcOrd="1" destOrd="0" presId="urn:microsoft.com/office/officeart/2005/8/layout/process3"/>
    <dgm:cxn modelId="{ED591463-6E72-4FE1-81B6-EEFD5A4C39CB}" type="presOf" srcId="{DD64883C-E7BD-4075-8F70-AD33C59DF827}" destId="{9C9507FD-15D5-479C-BA4E-1363D6330733}" srcOrd="0" destOrd="0" presId="urn:microsoft.com/office/officeart/2005/8/layout/process3"/>
    <dgm:cxn modelId="{E6F187C4-E142-43E6-9D93-088F2EBDA558}" srcId="{94D388BD-6C3F-49DE-9344-4015D45ECCAC}" destId="{560D6D72-94B1-4C0C-802C-AAD8F50BDAAD}" srcOrd="4" destOrd="0" parTransId="{358BE127-E2BA-47FC-BB7B-2208080BC212}" sibTransId="{E2481760-23B7-439A-834B-5F1084F25A1D}"/>
    <dgm:cxn modelId="{53E2017E-39A9-42BD-8BF7-E158181B81DA}" srcId="{8F40D7BB-8180-434F-A43E-BBF0898F8866}" destId="{0EFCB227-1613-4B5E-9544-851703279F89}" srcOrd="0" destOrd="0" parTransId="{A5519C58-B6BF-4F0F-8BBA-B70D23237A64}" sibTransId="{09483906-2003-441F-A04B-AAC10C41EC27}"/>
    <dgm:cxn modelId="{271BA6EE-40BC-4B99-9BF0-B2701D875BBA}" srcId="{94D388BD-6C3F-49DE-9344-4015D45ECCAC}" destId="{BD980E3E-0CB2-4A2C-B7B0-170A88DFB4CD}" srcOrd="2" destOrd="0" parTransId="{DFD88C0F-C919-4FBB-9B20-78DA27B15753}" sibTransId="{6B3B7DF4-EAF8-4FA3-BDE3-41F8A3D0B0D1}"/>
    <dgm:cxn modelId="{DEB854C8-E439-4EF0-8C5C-7BB6A3EA9989}" type="presOf" srcId="{22C5386C-5CE3-4803-A928-F2FF3793CB03}" destId="{C381DB7B-FE64-4731-949D-6B9986DE6B81}" srcOrd="1" destOrd="0" presId="urn:microsoft.com/office/officeart/2005/8/layout/process3"/>
    <dgm:cxn modelId="{1C782F1D-6196-428A-A789-BABDD3BFF52B}" type="presOf" srcId="{C650E385-9EB6-4EBC-9694-E0926299CE7B}" destId="{50B1FBE6-5E79-408A-9E63-0DF88AE44377}" srcOrd="0" destOrd="1" presId="urn:microsoft.com/office/officeart/2005/8/layout/process3"/>
    <dgm:cxn modelId="{2B1035F6-5600-4F05-8892-153C515C1680}" type="presOf" srcId="{DD64883C-E7BD-4075-8F70-AD33C59DF827}" destId="{5A13A120-F44A-4DDD-ADE8-FA9F94521089}" srcOrd="1" destOrd="0" presId="urn:microsoft.com/office/officeart/2005/8/layout/process3"/>
    <dgm:cxn modelId="{2D39324F-DD42-4E90-AD1A-D7A425397185}" type="presOf" srcId="{BD980E3E-0CB2-4A2C-B7B0-170A88DFB4CD}" destId="{0F1271C6-A9A2-4EDF-853E-581C62DE02E2}" srcOrd="0" destOrd="2" presId="urn:microsoft.com/office/officeart/2005/8/layout/process3"/>
    <dgm:cxn modelId="{798B3CB8-9321-49A6-AA1F-4819FCEA4730}" type="presOf" srcId="{82AC6977-1C58-4AF5-86F8-16A0B791530B}" destId="{8C66D3DB-4F9A-4026-A0B0-3B782EA1848A}" srcOrd="1" destOrd="0" presId="urn:microsoft.com/office/officeart/2005/8/layout/process3"/>
    <dgm:cxn modelId="{5203CEA6-4902-4094-8115-3B9BEFB5D593}" srcId="{22C5386C-5CE3-4803-A928-F2FF3793CB03}" destId="{CB08C3BD-F439-4253-A75F-4D15870F5076}" srcOrd="1" destOrd="0" parTransId="{9B9A26A2-FAC0-4FEC-ABE4-012ACF2B8575}" sibTransId="{89E67041-9F05-4D6A-8D31-9F9FCD26FAF1}"/>
    <dgm:cxn modelId="{3E0969A1-CF3B-4575-B940-05AA04B4A465}" srcId="{8F40D7BB-8180-434F-A43E-BBF0898F8866}" destId="{C650E385-9EB6-4EBC-9694-E0926299CE7B}" srcOrd="1" destOrd="0" parTransId="{F271FCEA-D967-4E7E-B97A-531643634D18}" sibTransId="{981F0DE0-1F22-452A-8AB2-75DA94D929CC}"/>
    <dgm:cxn modelId="{9B462D7F-65FE-4E3B-8B43-BEF2FE813C47}" srcId="{94D388BD-6C3F-49DE-9344-4015D45ECCAC}" destId="{556AB045-80DF-428B-A8CC-5EB606B1E811}" srcOrd="1" destOrd="0" parTransId="{FAB463CD-7064-49BF-B338-FAB19C9D31D5}" sibTransId="{9A731218-0890-44B7-8521-A4730EE439B9}"/>
    <dgm:cxn modelId="{EB586E72-0027-4D97-A3CD-95A91F2AEEF5}" srcId="{8F40D7BB-8180-434F-A43E-BBF0898F8866}" destId="{2864D4C0-7F04-401B-8955-22C1A28C3CCC}" srcOrd="3" destOrd="0" parTransId="{5C5BA070-5850-42E8-8BBA-0B8D97AEB0DC}" sibTransId="{94F3BECE-3881-4CD1-B910-9155A5B27946}"/>
    <dgm:cxn modelId="{9CC9C9CD-0641-4B1B-9F5F-851BA57FA0B3}" srcId="{94D388BD-6C3F-49DE-9344-4015D45ECCAC}" destId="{8B1C19D2-16D5-453C-BD3F-264B09123107}" srcOrd="0" destOrd="0" parTransId="{7F12A221-897B-4703-A844-17774C0F7F16}" sibTransId="{AF1F74E0-9BD7-4DD1-9E86-712A40E6CBA9}"/>
    <dgm:cxn modelId="{5B91B18A-0CA1-4D87-9653-E2AE59F22659}" srcId="{6C25545E-D0ED-4DC1-B753-B3E29067912B}" destId="{22C5386C-5CE3-4803-A928-F2FF3793CB03}" srcOrd="1" destOrd="0" parTransId="{A9842B66-6EC7-4BA4-BFBF-52C7318AF74B}" sibTransId="{DD64883C-E7BD-4075-8F70-AD33C59DF827}"/>
    <dgm:cxn modelId="{1D490A93-C34F-436D-BE9F-1B03734E1BFC}" type="presOf" srcId="{22C5386C-5CE3-4803-A928-F2FF3793CB03}" destId="{A525657E-2DB2-4BA5-B476-83FFBDB8B531}" srcOrd="0" destOrd="0" presId="urn:microsoft.com/office/officeart/2005/8/layout/process3"/>
    <dgm:cxn modelId="{84E1CC6C-DCB1-406F-978D-8E379D0D33FD}" srcId="{82AC6977-1C58-4AF5-86F8-16A0B791530B}" destId="{BBD836EA-E68B-47E0-90FC-5B1452E62C6D}" srcOrd="0" destOrd="0" parTransId="{76EE287A-F731-42DF-9785-CB3A4FC6EC4F}" sibTransId="{349E57BD-747E-4001-8F4E-A9B904B6BE60}"/>
    <dgm:cxn modelId="{33B33716-0669-41ED-9A33-47BDFC05C601}" type="presOf" srcId="{67DCDCD3-CAAE-469F-9257-81343955D2D6}" destId="{18F1D72A-319B-49ED-8877-2E476AC42C70}" srcOrd="0" destOrd="0" presId="urn:microsoft.com/office/officeart/2005/8/layout/process3"/>
    <dgm:cxn modelId="{294F4241-284C-4A80-A9DB-103A5EE45715}" type="presOf" srcId="{DB8707D1-D6E5-49B0-ADB6-88753B6FE9CD}" destId="{3D8AD2DC-D654-4406-A864-D9BBDEBABF55}" srcOrd="1" destOrd="0" presId="urn:microsoft.com/office/officeart/2005/8/layout/process3"/>
    <dgm:cxn modelId="{A46334C9-FA49-4A2F-88A5-F3BB5CD0C921}" srcId="{8F40D7BB-8180-434F-A43E-BBF0898F8866}" destId="{A87F1899-4EE5-4CA5-B638-36B1E867965D}" srcOrd="2" destOrd="0" parTransId="{12C428BF-E581-4022-B13C-3034336683B9}" sibTransId="{4411194E-B5C2-445B-A107-E326F74669A2}"/>
    <dgm:cxn modelId="{74A9372F-D1B5-4B17-807B-4CF734194BC4}" srcId="{6C25545E-D0ED-4DC1-B753-B3E29067912B}" destId="{82AC6977-1C58-4AF5-86F8-16A0B791530B}" srcOrd="0" destOrd="0" parTransId="{98D4A480-76FC-4FBD-B856-905CE957DC17}" sibTransId="{67DCDCD3-CAAE-469F-9257-81343955D2D6}"/>
    <dgm:cxn modelId="{6A75F94C-80C9-4C6E-8583-6940D3F5D02D}" type="presOf" srcId="{C5219DB0-D2BC-47E3-92EC-1E18A96EB4D9}" destId="{50B1FBE6-5E79-408A-9E63-0DF88AE44377}" srcOrd="0" destOrd="4" presId="urn:microsoft.com/office/officeart/2005/8/layout/process3"/>
    <dgm:cxn modelId="{630F8C6B-D10D-4F46-9E6B-D28C8CBC40AA}" type="presOf" srcId="{560D6D72-94B1-4C0C-802C-AAD8F50BDAAD}" destId="{0F1271C6-A9A2-4EDF-853E-581C62DE02E2}" srcOrd="0" destOrd="4" presId="urn:microsoft.com/office/officeart/2005/8/layout/process3"/>
    <dgm:cxn modelId="{E859A969-B98F-4E53-A3EB-209170F81AEE}" type="presOf" srcId="{05314A35-B9CE-4A69-B876-20CA9E946863}" destId="{196778D2-B2DC-46A9-BBBF-02E5B1391E5E}" srcOrd="0" destOrd="0" presId="urn:microsoft.com/office/officeart/2005/8/layout/process3"/>
    <dgm:cxn modelId="{4DD25FD3-0BEF-45DA-9C32-29166612F3E4}" srcId="{6C25545E-D0ED-4DC1-B753-B3E29067912B}" destId="{94D388BD-6C3F-49DE-9344-4015D45ECCAC}" srcOrd="3" destOrd="0" parTransId="{A0DF3F8B-2BDC-43E8-B729-156770E40AEB}" sibTransId="{B6B2F252-B96D-4404-8A45-AA4959ACF931}"/>
    <dgm:cxn modelId="{BCAAA5A4-3420-42EB-AA0F-8E5B41E55A10}" type="presParOf" srcId="{1528A745-1411-4A71-AFCA-AFA81FCFBDE1}" destId="{274DA32D-3D1F-43C4-AFBA-9830C88C16A2}" srcOrd="0" destOrd="0" presId="urn:microsoft.com/office/officeart/2005/8/layout/process3"/>
    <dgm:cxn modelId="{66823EEE-3210-4ABF-92EC-DC401BF0E85F}" type="presParOf" srcId="{274DA32D-3D1F-43C4-AFBA-9830C88C16A2}" destId="{FD4AE7EE-F880-4C0A-94ED-3A074404F126}" srcOrd="0" destOrd="0" presId="urn:microsoft.com/office/officeart/2005/8/layout/process3"/>
    <dgm:cxn modelId="{277F944C-6373-4E48-9A66-936338C94A8D}" type="presParOf" srcId="{274DA32D-3D1F-43C4-AFBA-9830C88C16A2}" destId="{8C66D3DB-4F9A-4026-A0B0-3B782EA1848A}" srcOrd="1" destOrd="0" presId="urn:microsoft.com/office/officeart/2005/8/layout/process3"/>
    <dgm:cxn modelId="{7897A24D-B002-4B8F-AD7D-6FB12736A7D8}" type="presParOf" srcId="{274DA32D-3D1F-43C4-AFBA-9830C88C16A2}" destId="{2CE070DE-3F5A-41AE-AD66-60BF6ABFFDF9}" srcOrd="2" destOrd="0" presId="urn:microsoft.com/office/officeart/2005/8/layout/process3"/>
    <dgm:cxn modelId="{A333FBCF-7DD1-48B9-8EFB-54348DB866C2}" type="presParOf" srcId="{1528A745-1411-4A71-AFCA-AFA81FCFBDE1}" destId="{18F1D72A-319B-49ED-8877-2E476AC42C70}" srcOrd="1" destOrd="0" presId="urn:microsoft.com/office/officeart/2005/8/layout/process3"/>
    <dgm:cxn modelId="{8BCD03A4-A72D-4927-9866-13F4EF218AF0}" type="presParOf" srcId="{18F1D72A-319B-49ED-8877-2E476AC42C70}" destId="{D8386F4C-B1D3-42D6-9146-BB6FD2505423}" srcOrd="0" destOrd="0" presId="urn:microsoft.com/office/officeart/2005/8/layout/process3"/>
    <dgm:cxn modelId="{8C6419B5-4BC2-4B1D-859B-B3FB38E76857}" type="presParOf" srcId="{1528A745-1411-4A71-AFCA-AFA81FCFBDE1}" destId="{1D0FD7B8-A4A4-47A2-92BA-F90ECB7F353C}" srcOrd="2" destOrd="0" presId="urn:microsoft.com/office/officeart/2005/8/layout/process3"/>
    <dgm:cxn modelId="{8D60BD88-F24C-446E-8DD9-A334EB845312}" type="presParOf" srcId="{1D0FD7B8-A4A4-47A2-92BA-F90ECB7F353C}" destId="{A525657E-2DB2-4BA5-B476-83FFBDB8B531}" srcOrd="0" destOrd="0" presId="urn:microsoft.com/office/officeart/2005/8/layout/process3"/>
    <dgm:cxn modelId="{D9ABC8BD-F5D3-4730-AD71-9B1F5945F445}" type="presParOf" srcId="{1D0FD7B8-A4A4-47A2-92BA-F90ECB7F353C}" destId="{C381DB7B-FE64-4731-949D-6B9986DE6B81}" srcOrd="1" destOrd="0" presId="urn:microsoft.com/office/officeart/2005/8/layout/process3"/>
    <dgm:cxn modelId="{3241E67F-DABA-4446-9BAA-0EF6D0946EDD}" type="presParOf" srcId="{1D0FD7B8-A4A4-47A2-92BA-F90ECB7F353C}" destId="{196778D2-B2DC-46A9-BBBF-02E5B1391E5E}" srcOrd="2" destOrd="0" presId="urn:microsoft.com/office/officeart/2005/8/layout/process3"/>
    <dgm:cxn modelId="{8532D020-5C39-472B-899F-8A4A66F2D468}" type="presParOf" srcId="{1528A745-1411-4A71-AFCA-AFA81FCFBDE1}" destId="{9C9507FD-15D5-479C-BA4E-1363D6330733}" srcOrd="3" destOrd="0" presId="urn:microsoft.com/office/officeart/2005/8/layout/process3"/>
    <dgm:cxn modelId="{38DECE5B-B3BE-4E5C-874C-FBA65334065C}" type="presParOf" srcId="{9C9507FD-15D5-479C-BA4E-1363D6330733}" destId="{5A13A120-F44A-4DDD-ADE8-FA9F94521089}" srcOrd="0" destOrd="0" presId="urn:microsoft.com/office/officeart/2005/8/layout/process3"/>
    <dgm:cxn modelId="{98347278-948C-433C-95CF-7A0551670C40}" type="presParOf" srcId="{1528A745-1411-4A71-AFCA-AFA81FCFBDE1}" destId="{A582092F-70A3-4F1C-A5DE-A52D41A6B24D}" srcOrd="4" destOrd="0" presId="urn:microsoft.com/office/officeart/2005/8/layout/process3"/>
    <dgm:cxn modelId="{E0361EE9-174F-4E15-AC43-F05EDAC392E4}" type="presParOf" srcId="{A582092F-70A3-4F1C-A5DE-A52D41A6B24D}" destId="{E83B8B9A-2919-4D0E-AFDC-F5EEA8E6D8D7}" srcOrd="0" destOrd="0" presId="urn:microsoft.com/office/officeart/2005/8/layout/process3"/>
    <dgm:cxn modelId="{C16F7F32-4C43-47D2-8F88-7A74FCFF8B19}" type="presParOf" srcId="{A582092F-70A3-4F1C-A5DE-A52D41A6B24D}" destId="{01D98ED1-4A92-4EAD-AA0F-5C4C6A68C5B9}" srcOrd="1" destOrd="0" presId="urn:microsoft.com/office/officeart/2005/8/layout/process3"/>
    <dgm:cxn modelId="{4E567DBD-FA1C-404B-8B97-F340E805C47E}" type="presParOf" srcId="{A582092F-70A3-4F1C-A5DE-A52D41A6B24D}" destId="{50B1FBE6-5E79-408A-9E63-0DF88AE44377}" srcOrd="2" destOrd="0" presId="urn:microsoft.com/office/officeart/2005/8/layout/process3"/>
    <dgm:cxn modelId="{7EAE5876-12AE-4618-83C9-5A254C888E23}" type="presParOf" srcId="{1528A745-1411-4A71-AFCA-AFA81FCFBDE1}" destId="{C9A8466D-C5DA-49EB-98D9-C4D4760BCE57}" srcOrd="5" destOrd="0" presId="urn:microsoft.com/office/officeart/2005/8/layout/process3"/>
    <dgm:cxn modelId="{C0E96158-6B11-475B-9C56-4C16C0A3C5E4}" type="presParOf" srcId="{C9A8466D-C5DA-49EB-98D9-C4D4760BCE57}" destId="{3D8AD2DC-D654-4406-A864-D9BBDEBABF55}" srcOrd="0" destOrd="0" presId="urn:microsoft.com/office/officeart/2005/8/layout/process3"/>
    <dgm:cxn modelId="{1032BEAB-A653-4184-8593-164C984470FF}" type="presParOf" srcId="{1528A745-1411-4A71-AFCA-AFA81FCFBDE1}" destId="{A5A4E476-A0E7-4AE7-A5C5-EDCD904CB8D0}" srcOrd="6" destOrd="0" presId="urn:microsoft.com/office/officeart/2005/8/layout/process3"/>
    <dgm:cxn modelId="{A4B831C6-0BC1-41D8-80DC-B7FB82848354}" type="presParOf" srcId="{A5A4E476-A0E7-4AE7-A5C5-EDCD904CB8D0}" destId="{6C77D55C-A38A-4FC1-9262-5AFC03DA835A}" srcOrd="0" destOrd="0" presId="urn:microsoft.com/office/officeart/2005/8/layout/process3"/>
    <dgm:cxn modelId="{9B088CE1-CE5D-4951-AD72-E3B6D925DE4F}" type="presParOf" srcId="{A5A4E476-A0E7-4AE7-A5C5-EDCD904CB8D0}" destId="{74CDF29F-F6AA-4EF8-A540-E220D21188D7}" srcOrd="1" destOrd="0" presId="urn:microsoft.com/office/officeart/2005/8/layout/process3"/>
    <dgm:cxn modelId="{A3AFE4C9-989E-476F-93EE-5E1896B8FC9C}" type="presParOf" srcId="{A5A4E476-A0E7-4AE7-A5C5-EDCD904CB8D0}" destId="{0F1271C6-A9A2-4EDF-853E-581C62DE02E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2CC68C-2A59-4C51-8909-9EC2F120C7C1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57F3D0E-0765-4E04-BED6-1F303A066A71}">
      <dgm:prSet/>
      <dgm:spPr/>
      <dgm:t>
        <a:bodyPr/>
        <a:lstStyle/>
        <a:p>
          <a:r>
            <a:rPr lang="en-US" b="1" dirty="0"/>
            <a:t>Children and </a:t>
          </a:r>
          <a:r>
            <a:rPr lang="en-US" b="1" dirty="0" smtClean="0"/>
            <a:t>teenagers</a:t>
          </a:r>
          <a:endParaRPr lang="en-US" dirty="0"/>
        </a:p>
      </dgm:t>
    </dgm:pt>
    <dgm:pt modelId="{8A0630B1-3654-4943-975C-65E061142A57}" type="parTrans" cxnId="{CC2EC863-E853-45D7-9DCE-8F10DE3F4510}">
      <dgm:prSet/>
      <dgm:spPr/>
      <dgm:t>
        <a:bodyPr/>
        <a:lstStyle/>
        <a:p>
          <a:endParaRPr lang="en-US"/>
        </a:p>
      </dgm:t>
    </dgm:pt>
    <dgm:pt modelId="{5C6FDEFB-4301-4F80-9BF2-1A2397EFAC7C}" type="sibTrans" cxnId="{CC2EC863-E853-45D7-9DCE-8F10DE3F4510}">
      <dgm:prSet/>
      <dgm:spPr/>
      <dgm:t>
        <a:bodyPr/>
        <a:lstStyle/>
        <a:p>
          <a:endParaRPr lang="en-US"/>
        </a:p>
      </dgm:t>
    </dgm:pt>
    <dgm:pt modelId="{B8DB1111-44F8-40C4-95FC-BA76B6F42F17}">
      <dgm:prSet/>
      <dgm:spPr/>
      <dgm:t>
        <a:bodyPr/>
        <a:lstStyle/>
        <a:p>
          <a:r>
            <a:rPr lang="en-US" b="1" dirty="0" smtClean="0"/>
            <a:t>Students</a:t>
          </a:r>
          <a:endParaRPr lang="en-US" dirty="0"/>
        </a:p>
      </dgm:t>
    </dgm:pt>
    <dgm:pt modelId="{61B4D5DB-1AB6-486C-8CB1-A76A0C3DFA43}" type="parTrans" cxnId="{68625B08-E9D4-4369-8C1D-F461F43F735F}">
      <dgm:prSet/>
      <dgm:spPr/>
      <dgm:t>
        <a:bodyPr/>
        <a:lstStyle/>
        <a:p>
          <a:endParaRPr lang="en-US"/>
        </a:p>
      </dgm:t>
    </dgm:pt>
    <dgm:pt modelId="{CE6BBE8F-3224-4DA0-BA48-0F1BB03B35DE}" type="sibTrans" cxnId="{68625B08-E9D4-4369-8C1D-F461F43F735F}">
      <dgm:prSet/>
      <dgm:spPr/>
      <dgm:t>
        <a:bodyPr/>
        <a:lstStyle/>
        <a:p>
          <a:endParaRPr lang="en-US"/>
        </a:p>
      </dgm:t>
    </dgm:pt>
    <dgm:pt modelId="{DEBFC784-A8EA-4E8B-92DB-9228AD827B91}">
      <dgm:prSet/>
      <dgm:spPr/>
      <dgm:t>
        <a:bodyPr/>
        <a:lstStyle/>
        <a:p>
          <a:r>
            <a:rPr lang="en-US" b="1" dirty="0"/>
            <a:t>Rural population</a:t>
          </a:r>
          <a:endParaRPr lang="en-US" dirty="0"/>
        </a:p>
      </dgm:t>
    </dgm:pt>
    <dgm:pt modelId="{DF0F1D84-FBBD-4837-A893-DB128FE6F3D7}" type="parTrans" cxnId="{8E939916-236F-4C83-AD25-BBCA8006117F}">
      <dgm:prSet/>
      <dgm:spPr/>
      <dgm:t>
        <a:bodyPr/>
        <a:lstStyle/>
        <a:p>
          <a:endParaRPr lang="en-US"/>
        </a:p>
      </dgm:t>
    </dgm:pt>
    <dgm:pt modelId="{A7CE7339-D670-48B4-A7AE-4C210A9A6807}" type="sibTrans" cxnId="{8E939916-236F-4C83-AD25-BBCA8006117F}">
      <dgm:prSet/>
      <dgm:spPr/>
      <dgm:t>
        <a:bodyPr/>
        <a:lstStyle/>
        <a:p>
          <a:endParaRPr lang="en-US"/>
        </a:p>
      </dgm:t>
    </dgm:pt>
    <dgm:pt modelId="{534C5D52-A5B5-4A8E-95E9-53F3A1A39C75}">
      <dgm:prSet/>
      <dgm:spPr/>
      <dgm:t>
        <a:bodyPr/>
        <a:lstStyle/>
        <a:p>
          <a:r>
            <a:rPr lang="en-US" b="1" dirty="0" smtClean="0"/>
            <a:t>General public</a:t>
          </a:r>
          <a:endParaRPr lang="en-US" dirty="0"/>
        </a:p>
      </dgm:t>
    </dgm:pt>
    <dgm:pt modelId="{CFFAA66A-7A24-41D5-8AB3-F250ACA16C59}" type="parTrans" cxnId="{E400770F-DD88-4307-8A12-AE792D08A15E}">
      <dgm:prSet/>
      <dgm:spPr/>
      <dgm:t>
        <a:bodyPr/>
        <a:lstStyle/>
        <a:p>
          <a:endParaRPr lang="en-US"/>
        </a:p>
      </dgm:t>
    </dgm:pt>
    <dgm:pt modelId="{ABE6AD75-733F-4BFA-B693-70B420BCF316}" type="sibTrans" cxnId="{E400770F-DD88-4307-8A12-AE792D08A15E}">
      <dgm:prSet/>
      <dgm:spPr/>
      <dgm:t>
        <a:bodyPr/>
        <a:lstStyle/>
        <a:p>
          <a:endParaRPr lang="en-US"/>
        </a:p>
      </dgm:t>
    </dgm:pt>
    <dgm:pt modelId="{F55213FB-8CFE-4D0A-A863-E197692FD2E4}">
      <dgm:prSet/>
      <dgm:spPr/>
      <dgm:t>
        <a:bodyPr/>
        <a:lstStyle/>
        <a:p>
          <a:r>
            <a:rPr lang="en-US" b="1" dirty="0"/>
            <a:t>Employed individuals </a:t>
          </a:r>
          <a:r>
            <a:rPr lang="en-US" dirty="0"/>
            <a:t>(public or private sector)</a:t>
          </a:r>
        </a:p>
      </dgm:t>
    </dgm:pt>
    <dgm:pt modelId="{521DFD86-B1BF-4721-9DA1-F55E08F6850E}" type="parTrans" cxnId="{07321A9E-25DF-43DF-AF87-02C5D2F2DDD6}">
      <dgm:prSet/>
      <dgm:spPr/>
      <dgm:t>
        <a:bodyPr/>
        <a:lstStyle/>
        <a:p>
          <a:endParaRPr lang="en-US"/>
        </a:p>
      </dgm:t>
    </dgm:pt>
    <dgm:pt modelId="{7A8563CB-AEC8-4349-8179-FA7E7165DCD1}" type="sibTrans" cxnId="{07321A9E-25DF-43DF-AF87-02C5D2F2DDD6}">
      <dgm:prSet/>
      <dgm:spPr/>
      <dgm:t>
        <a:bodyPr/>
        <a:lstStyle/>
        <a:p>
          <a:endParaRPr lang="en-US"/>
        </a:p>
      </dgm:t>
    </dgm:pt>
    <dgm:pt modelId="{CF0C819B-7F71-4B32-8CC5-785E1ED20F9E}">
      <dgm:prSet/>
      <dgm:spPr/>
      <dgm:t>
        <a:bodyPr/>
        <a:lstStyle/>
        <a:p>
          <a:r>
            <a:rPr lang="en-US" b="1" dirty="0" smtClean="0"/>
            <a:t>Young entrepreneurs &amp; MSMEs</a:t>
          </a:r>
          <a:endParaRPr lang="en-US" dirty="0"/>
        </a:p>
      </dgm:t>
    </dgm:pt>
    <dgm:pt modelId="{0FAFADC2-9D7C-4B64-971C-5BB06EB8B652}" type="parTrans" cxnId="{D93B289D-F0CA-46BD-839C-03F4E0843CE9}">
      <dgm:prSet/>
      <dgm:spPr/>
      <dgm:t>
        <a:bodyPr/>
        <a:lstStyle/>
        <a:p>
          <a:endParaRPr lang="en-US"/>
        </a:p>
      </dgm:t>
    </dgm:pt>
    <dgm:pt modelId="{9A11E62E-26D0-44B2-9D3D-E41035A1346B}" type="sibTrans" cxnId="{D93B289D-F0CA-46BD-839C-03F4E0843CE9}">
      <dgm:prSet/>
      <dgm:spPr/>
      <dgm:t>
        <a:bodyPr/>
        <a:lstStyle/>
        <a:p>
          <a:endParaRPr lang="en-US"/>
        </a:p>
      </dgm:t>
    </dgm:pt>
    <dgm:pt modelId="{BF672DDD-80C6-404E-87BD-6B6750F6FC99}">
      <dgm:prSet/>
      <dgm:spPr/>
      <dgm:t>
        <a:bodyPr/>
        <a:lstStyle/>
        <a:p>
          <a:r>
            <a:rPr lang="en-US" b="1" dirty="0" smtClean="0"/>
            <a:t>Women</a:t>
          </a:r>
          <a:endParaRPr lang="en-US" b="1" dirty="0"/>
        </a:p>
      </dgm:t>
    </dgm:pt>
    <dgm:pt modelId="{3EB14E62-33C5-4817-808C-CAC97BDE7577}" type="parTrans" cxnId="{91B5005E-7BAE-40E2-834F-AC2D3C5FB38B}">
      <dgm:prSet/>
      <dgm:spPr/>
      <dgm:t>
        <a:bodyPr/>
        <a:lstStyle/>
        <a:p>
          <a:endParaRPr lang="en-US"/>
        </a:p>
      </dgm:t>
    </dgm:pt>
    <dgm:pt modelId="{7197ABA0-86EA-48C8-9905-01958E97C6B2}" type="sibTrans" cxnId="{91B5005E-7BAE-40E2-834F-AC2D3C5FB38B}">
      <dgm:prSet/>
      <dgm:spPr/>
      <dgm:t>
        <a:bodyPr/>
        <a:lstStyle/>
        <a:p>
          <a:endParaRPr lang="en-US"/>
        </a:p>
      </dgm:t>
    </dgm:pt>
    <dgm:pt modelId="{2CADC840-39D9-4C23-97C2-64EC853EEDB3}" type="pres">
      <dgm:prSet presAssocID="{132CC68C-2A59-4C51-8909-9EC2F120C7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002667-A3B1-4D12-8ADF-6C247752C7EA}" type="pres">
      <dgm:prSet presAssocID="{257F3D0E-0765-4E04-BED6-1F303A066A7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F1E30-8D7D-4DE0-BC73-78DE5E5A7E3C}" type="pres">
      <dgm:prSet presAssocID="{5C6FDEFB-4301-4F80-9BF2-1A2397EFAC7C}" presName="sibTrans" presStyleCnt="0"/>
      <dgm:spPr/>
    </dgm:pt>
    <dgm:pt modelId="{B4515259-72AC-44B1-981C-1DC93731B095}" type="pres">
      <dgm:prSet presAssocID="{B8DB1111-44F8-40C4-95FC-BA76B6F42F1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148D61-F447-466C-A617-0310788CD1AD}" type="pres">
      <dgm:prSet presAssocID="{CE6BBE8F-3224-4DA0-BA48-0F1BB03B35DE}" presName="sibTrans" presStyleCnt="0"/>
      <dgm:spPr/>
    </dgm:pt>
    <dgm:pt modelId="{6F70E64E-973C-431E-9229-A76A15D906ED}" type="pres">
      <dgm:prSet presAssocID="{BF672DDD-80C6-404E-87BD-6B6750F6FC99}" presName="node" presStyleLbl="node1" presStyleIdx="2" presStyleCnt="7">
        <dgm:presLayoutVars>
          <dgm:bulletEnabled val="1"/>
        </dgm:presLayoutVars>
      </dgm:prSet>
      <dgm:spPr/>
    </dgm:pt>
    <dgm:pt modelId="{C12572A2-1387-46C3-98BA-9B02BC7461FD}" type="pres">
      <dgm:prSet presAssocID="{7197ABA0-86EA-48C8-9905-01958E97C6B2}" presName="sibTrans" presStyleCnt="0"/>
      <dgm:spPr/>
    </dgm:pt>
    <dgm:pt modelId="{A11935EB-73F0-4269-B373-2EC30C45C996}" type="pres">
      <dgm:prSet presAssocID="{DEBFC784-A8EA-4E8B-92DB-9228AD827B9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64FF6-F26B-441C-8ECF-5F429A4302E1}" type="pres">
      <dgm:prSet presAssocID="{A7CE7339-D670-48B4-A7AE-4C210A9A6807}" presName="sibTrans" presStyleCnt="0"/>
      <dgm:spPr/>
    </dgm:pt>
    <dgm:pt modelId="{64337497-835A-465B-9FE1-2A066AF24CA8}" type="pres">
      <dgm:prSet presAssocID="{534C5D52-A5B5-4A8E-95E9-53F3A1A39C75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60DCFA-1724-4A58-AFF3-19052B64BD6C}" type="pres">
      <dgm:prSet presAssocID="{ABE6AD75-733F-4BFA-B693-70B420BCF316}" presName="sibTrans" presStyleCnt="0"/>
      <dgm:spPr/>
    </dgm:pt>
    <dgm:pt modelId="{7EE0F750-61F1-4254-B839-1C29DA693FF7}" type="pres">
      <dgm:prSet presAssocID="{F55213FB-8CFE-4D0A-A863-E197692FD2E4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BDEF47-E219-475A-ADBD-B3443A62981A}" type="pres">
      <dgm:prSet presAssocID="{7A8563CB-AEC8-4349-8179-FA7E7165DCD1}" presName="sibTrans" presStyleCnt="0"/>
      <dgm:spPr/>
    </dgm:pt>
    <dgm:pt modelId="{244A2D0D-1DA3-475F-9AB5-3F6FB57F1E1C}" type="pres">
      <dgm:prSet presAssocID="{CF0C819B-7F71-4B32-8CC5-785E1ED20F9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00770F-DD88-4307-8A12-AE792D08A15E}" srcId="{132CC68C-2A59-4C51-8909-9EC2F120C7C1}" destId="{534C5D52-A5B5-4A8E-95E9-53F3A1A39C75}" srcOrd="4" destOrd="0" parTransId="{CFFAA66A-7A24-41D5-8AB3-F250ACA16C59}" sibTransId="{ABE6AD75-733F-4BFA-B693-70B420BCF316}"/>
    <dgm:cxn modelId="{150BCB1E-9BC6-4A98-AA32-456AA0E4FB61}" type="presOf" srcId="{132CC68C-2A59-4C51-8909-9EC2F120C7C1}" destId="{2CADC840-39D9-4C23-97C2-64EC853EEDB3}" srcOrd="0" destOrd="0" presId="urn:microsoft.com/office/officeart/2005/8/layout/default"/>
    <dgm:cxn modelId="{4D19A21F-57F0-4E83-97B8-D3BC037CFA2C}" type="presOf" srcId="{257F3D0E-0765-4E04-BED6-1F303A066A71}" destId="{1E002667-A3B1-4D12-8ADF-6C247752C7EA}" srcOrd="0" destOrd="0" presId="urn:microsoft.com/office/officeart/2005/8/layout/default"/>
    <dgm:cxn modelId="{CC2EC863-E853-45D7-9DCE-8F10DE3F4510}" srcId="{132CC68C-2A59-4C51-8909-9EC2F120C7C1}" destId="{257F3D0E-0765-4E04-BED6-1F303A066A71}" srcOrd="0" destOrd="0" parTransId="{8A0630B1-3654-4943-975C-65E061142A57}" sibTransId="{5C6FDEFB-4301-4F80-9BF2-1A2397EFAC7C}"/>
    <dgm:cxn modelId="{954583F5-0BC4-4083-A6CC-029AE90A49DA}" type="presOf" srcId="{BF672DDD-80C6-404E-87BD-6B6750F6FC99}" destId="{6F70E64E-973C-431E-9229-A76A15D906ED}" srcOrd="0" destOrd="0" presId="urn:microsoft.com/office/officeart/2005/8/layout/default"/>
    <dgm:cxn modelId="{D93B289D-F0CA-46BD-839C-03F4E0843CE9}" srcId="{132CC68C-2A59-4C51-8909-9EC2F120C7C1}" destId="{CF0C819B-7F71-4B32-8CC5-785E1ED20F9E}" srcOrd="6" destOrd="0" parTransId="{0FAFADC2-9D7C-4B64-971C-5BB06EB8B652}" sibTransId="{9A11E62E-26D0-44B2-9D3D-E41035A1346B}"/>
    <dgm:cxn modelId="{A3BFD0A1-864F-4D1E-B264-5BE4693C630C}" type="presOf" srcId="{534C5D52-A5B5-4A8E-95E9-53F3A1A39C75}" destId="{64337497-835A-465B-9FE1-2A066AF24CA8}" srcOrd="0" destOrd="0" presId="urn:microsoft.com/office/officeart/2005/8/layout/default"/>
    <dgm:cxn modelId="{B6423D1A-5BDA-446C-8DFF-717636C7DA46}" type="presOf" srcId="{F55213FB-8CFE-4D0A-A863-E197692FD2E4}" destId="{7EE0F750-61F1-4254-B839-1C29DA693FF7}" srcOrd="0" destOrd="0" presId="urn:microsoft.com/office/officeart/2005/8/layout/default"/>
    <dgm:cxn modelId="{07321A9E-25DF-43DF-AF87-02C5D2F2DDD6}" srcId="{132CC68C-2A59-4C51-8909-9EC2F120C7C1}" destId="{F55213FB-8CFE-4D0A-A863-E197692FD2E4}" srcOrd="5" destOrd="0" parTransId="{521DFD86-B1BF-4721-9DA1-F55E08F6850E}" sibTransId="{7A8563CB-AEC8-4349-8179-FA7E7165DCD1}"/>
    <dgm:cxn modelId="{24BF10CC-8998-4EAC-BEFA-F39C335EF44F}" type="presOf" srcId="{CF0C819B-7F71-4B32-8CC5-785E1ED20F9E}" destId="{244A2D0D-1DA3-475F-9AB5-3F6FB57F1E1C}" srcOrd="0" destOrd="0" presId="urn:microsoft.com/office/officeart/2005/8/layout/default"/>
    <dgm:cxn modelId="{AC548920-C3D9-497B-8A14-1234ECFEE4A4}" type="presOf" srcId="{B8DB1111-44F8-40C4-95FC-BA76B6F42F17}" destId="{B4515259-72AC-44B1-981C-1DC93731B095}" srcOrd="0" destOrd="0" presId="urn:microsoft.com/office/officeart/2005/8/layout/default"/>
    <dgm:cxn modelId="{8E939916-236F-4C83-AD25-BBCA8006117F}" srcId="{132CC68C-2A59-4C51-8909-9EC2F120C7C1}" destId="{DEBFC784-A8EA-4E8B-92DB-9228AD827B91}" srcOrd="3" destOrd="0" parTransId="{DF0F1D84-FBBD-4837-A893-DB128FE6F3D7}" sibTransId="{A7CE7339-D670-48B4-A7AE-4C210A9A6807}"/>
    <dgm:cxn modelId="{2AC09D62-3A85-488C-8192-141DF9FCC205}" type="presOf" srcId="{DEBFC784-A8EA-4E8B-92DB-9228AD827B91}" destId="{A11935EB-73F0-4269-B373-2EC30C45C996}" srcOrd="0" destOrd="0" presId="urn:microsoft.com/office/officeart/2005/8/layout/default"/>
    <dgm:cxn modelId="{91B5005E-7BAE-40E2-834F-AC2D3C5FB38B}" srcId="{132CC68C-2A59-4C51-8909-9EC2F120C7C1}" destId="{BF672DDD-80C6-404E-87BD-6B6750F6FC99}" srcOrd="2" destOrd="0" parTransId="{3EB14E62-33C5-4817-808C-CAC97BDE7577}" sibTransId="{7197ABA0-86EA-48C8-9905-01958E97C6B2}"/>
    <dgm:cxn modelId="{68625B08-E9D4-4369-8C1D-F461F43F735F}" srcId="{132CC68C-2A59-4C51-8909-9EC2F120C7C1}" destId="{B8DB1111-44F8-40C4-95FC-BA76B6F42F17}" srcOrd="1" destOrd="0" parTransId="{61B4D5DB-1AB6-486C-8CB1-A76A0C3DFA43}" sibTransId="{CE6BBE8F-3224-4DA0-BA48-0F1BB03B35DE}"/>
    <dgm:cxn modelId="{C4823995-8AEE-4C7B-BF54-6678D9ED27E6}" type="presParOf" srcId="{2CADC840-39D9-4C23-97C2-64EC853EEDB3}" destId="{1E002667-A3B1-4D12-8ADF-6C247752C7EA}" srcOrd="0" destOrd="0" presId="urn:microsoft.com/office/officeart/2005/8/layout/default"/>
    <dgm:cxn modelId="{DFE058D3-FE39-40F1-B491-5F975AA60FCD}" type="presParOf" srcId="{2CADC840-39D9-4C23-97C2-64EC853EEDB3}" destId="{540F1E30-8D7D-4DE0-BC73-78DE5E5A7E3C}" srcOrd="1" destOrd="0" presId="urn:microsoft.com/office/officeart/2005/8/layout/default"/>
    <dgm:cxn modelId="{12F8CD87-6C45-4FA1-BE07-DBC61B4B731A}" type="presParOf" srcId="{2CADC840-39D9-4C23-97C2-64EC853EEDB3}" destId="{B4515259-72AC-44B1-981C-1DC93731B095}" srcOrd="2" destOrd="0" presId="urn:microsoft.com/office/officeart/2005/8/layout/default"/>
    <dgm:cxn modelId="{C484F517-FC61-4389-BE47-CD47A55743D4}" type="presParOf" srcId="{2CADC840-39D9-4C23-97C2-64EC853EEDB3}" destId="{2A148D61-F447-466C-A617-0310788CD1AD}" srcOrd="3" destOrd="0" presId="urn:microsoft.com/office/officeart/2005/8/layout/default"/>
    <dgm:cxn modelId="{C453677D-962B-4903-BDAF-EAE5566C7379}" type="presParOf" srcId="{2CADC840-39D9-4C23-97C2-64EC853EEDB3}" destId="{6F70E64E-973C-431E-9229-A76A15D906ED}" srcOrd="4" destOrd="0" presId="urn:microsoft.com/office/officeart/2005/8/layout/default"/>
    <dgm:cxn modelId="{353725EA-AC6D-4EE8-85D5-8273D5FEFD64}" type="presParOf" srcId="{2CADC840-39D9-4C23-97C2-64EC853EEDB3}" destId="{C12572A2-1387-46C3-98BA-9B02BC7461FD}" srcOrd="5" destOrd="0" presId="urn:microsoft.com/office/officeart/2005/8/layout/default"/>
    <dgm:cxn modelId="{51518926-917A-40C1-A84C-0577FFEF7BCF}" type="presParOf" srcId="{2CADC840-39D9-4C23-97C2-64EC853EEDB3}" destId="{A11935EB-73F0-4269-B373-2EC30C45C996}" srcOrd="6" destOrd="0" presId="urn:microsoft.com/office/officeart/2005/8/layout/default"/>
    <dgm:cxn modelId="{1476B754-BD2C-4CB6-8E36-3BE15EA4F353}" type="presParOf" srcId="{2CADC840-39D9-4C23-97C2-64EC853EEDB3}" destId="{C2E64FF6-F26B-441C-8ECF-5F429A4302E1}" srcOrd="7" destOrd="0" presId="urn:microsoft.com/office/officeart/2005/8/layout/default"/>
    <dgm:cxn modelId="{D5D1D388-A41E-412A-8F48-4760764034C1}" type="presParOf" srcId="{2CADC840-39D9-4C23-97C2-64EC853EEDB3}" destId="{64337497-835A-465B-9FE1-2A066AF24CA8}" srcOrd="8" destOrd="0" presId="urn:microsoft.com/office/officeart/2005/8/layout/default"/>
    <dgm:cxn modelId="{C6638D57-6D90-4AAE-9AB4-04BEEF470A52}" type="presParOf" srcId="{2CADC840-39D9-4C23-97C2-64EC853EEDB3}" destId="{3B60DCFA-1724-4A58-AFF3-19052B64BD6C}" srcOrd="9" destOrd="0" presId="urn:microsoft.com/office/officeart/2005/8/layout/default"/>
    <dgm:cxn modelId="{220CA15A-C18C-4682-8846-83A277BC120D}" type="presParOf" srcId="{2CADC840-39D9-4C23-97C2-64EC853EEDB3}" destId="{7EE0F750-61F1-4254-B839-1C29DA693FF7}" srcOrd="10" destOrd="0" presId="urn:microsoft.com/office/officeart/2005/8/layout/default"/>
    <dgm:cxn modelId="{DA9E4C35-F81C-4027-AD2A-9B0FBB1B29EE}" type="presParOf" srcId="{2CADC840-39D9-4C23-97C2-64EC853EEDB3}" destId="{9ABDEF47-E219-475A-ADBD-B3443A62981A}" srcOrd="11" destOrd="0" presId="urn:microsoft.com/office/officeart/2005/8/layout/default"/>
    <dgm:cxn modelId="{D99F2FAD-BA44-4E20-8C91-40A0AEE78809}" type="presParOf" srcId="{2CADC840-39D9-4C23-97C2-64EC853EEDB3}" destId="{244A2D0D-1DA3-475F-9AB5-3F6FB57F1E1C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C1A4B-BC0D-4C40-A5A9-C835561F8B46}">
      <dsp:nvSpPr>
        <dsp:cNvPr id="0" name=""/>
        <dsp:cNvSpPr/>
      </dsp:nvSpPr>
      <dsp:spPr>
        <a:xfrm>
          <a:off x="6025" y="0"/>
          <a:ext cx="5844446" cy="48649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b="1" kern="1200" dirty="0" smtClean="0"/>
            <a:t>Financial knowledge</a:t>
          </a:r>
          <a:r>
            <a:rPr lang="en-US" sz="1450" kern="1200" dirty="0" smtClean="0"/>
            <a:t>: </a:t>
          </a:r>
          <a:endParaRPr lang="en-US" sz="1450" kern="1200" dirty="0"/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50" kern="1200" dirty="0" smtClean="0"/>
            <a:t>On average individuals possess only half of financial knowledge, with a financial literacy index value of 3.7 (out of 7)</a:t>
          </a:r>
          <a:endParaRPr lang="en-US" sz="1450" kern="1200" dirty="0"/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50" kern="1200" dirty="0" smtClean="0"/>
            <a:t>Only 29% of individuals can answer correctly 5 out of 7 questions on financial knowledge, which is the minimum required financial knowledge. </a:t>
          </a:r>
          <a:endParaRPr lang="en-US" sz="1450" kern="1200" dirty="0"/>
        </a:p>
        <a:p>
          <a:pPr marL="114300" lvl="1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b="1" kern="1200" dirty="0"/>
            <a:t>Financial behavior</a:t>
          </a:r>
          <a:r>
            <a:rPr lang="en-US" sz="1450" kern="1200" dirty="0"/>
            <a:t>: </a:t>
          </a:r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kern="1200" dirty="0"/>
            <a:t>Individuals own less than half (47%) of appropriate financial behaviors. </a:t>
          </a:r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kern="1200" dirty="0"/>
            <a:t>Only a quarter of individuals have the minimum financial behavior (6 out of 9)</a:t>
          </a:r>
        </a:p>
        <a:p>
          <a:pPr marL="114300" lvl="1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b="1" kern="1200" dirty="0"/>
            <a:t>Financial </a:t>
          </a:r>
          <a:r>
            <a:rPr lang="en-US" sz="1450" b="1" kern="1200" dirty="0" smtClean="0"/>
            <a:t>attitude:</a:t>
          </a:r>
          <a:endParaRPr lang="en-US" sz="1450" b="1" kern="1200" dirty="0"/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kern="1200" dirty="0"/>
            <a:t>Individuals in Albania </a:t>
          </a:r>
          <a:r>
            <a:rPr lang="en-US" sz="1450" kern="1200" dirty="0" smtClean="0"/>
            <a:t>possess </a:t>
          </a:r>
          <a:r>
            <a:rPr lang="en-US" sz="1450" kern="1200" dirty="0"/>
            <a:t>64% of the appropriate financial </a:t>
          </a:r>
          <a:r>
            <a:rPr lang="en-US" sz="1450" kern="1200" dirty="0" smtClean="0"/>
            <a:t>positions</a:t>
          </a:r>
          <a:endParaRPr lang="en-US" sz="1450" kern="1200" dirty="0"/>
        </a:p>
        <a:p>
          <a:pPr marL="228600" lvl="2" indent="-114300" algn="l" defTabSz="644525">
            <a:lnSpc>
              <a:spcPct val="90000"/>
            </a:lnSpc>
            <a:spcBef>
              <a:spcPct val="0"/>
            </a:spcBef>
            <a:spcAft>
              <a:spcPts val="6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kern="1200" dirty="0" smtClean="0"/>
            <a:t>More than half of individuals have an index of financial positions as much as the targeted minimum (3 out of 5)</a:t>
          </a:r>
          <a:endParaRPr lang="en-US" sz="1450" kern="1200" dirty="0"/>
        </a:p>
        <a:p>
          <a:pPr marL="0" lvl="2" indent="0" algn="l" defTabSz="644525">
            <a:lnSpc>
              <a:spcPct val="80000"/>
            </a:lnSpc>
            <a:spcBef>
              <a:spcPct val="0"/>
            </a:spcBef>
            <a:spcAft>
              <a:spcPts val="3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b="1" kern="1200" dirty="0" smtClean="0"/>
            <a:t>Financial literacy:</a:t>
          </a:r>
          <a:endParaRPr lang="en-US" sz="1450" kern="1200" dirty="0" smtClean="0"/>
        </a:p>
        <a:p>
          <a:pPr marL="0" lvl="2" indent="0" algn="l" defTabSz="644525">
            <a:lnSpc>
              <a:spcPct val="80000"/>
            </a:lnSpc>
            <a:spcBef>
              <a:spcPct val="0"/>
            </a:spcBef>
            <a:spcAft>
              <a:spcPts val="1000"/>
            </a:spcAft>
            <a:buSzPts val="1100"/>
            <a:buFont typeface="Arial" panose="020B0604020202020204" pitchFamily="34" charset="0"/>
            <a:buChar char="••"/>
          </a:pPr>
          <a:r>
            <a:rPr lang="en-US" sz="1450" kern="1200" dirty="0" smtClean="0"/>
            <a:t>The overall financial literacy index - or the total of appropriate financial knowledge, behaviors and attitudes - has fallen to 11.2 (out of 21), compared to 12.7 in the previous survey</a:t>
          </a:r>
        </a:p>
      </dsp:txBody>
      <dsp:txXfrm>
        <a:off x="120016" y="113991"/>
        <a:ext cx="5616464" cy="4750941"/>
      </dsp:txXfrm>
    </dsp:sp>
    <dsp:sp modelId="{4F78735A-582B-4A4E-BD5E-2098E3B897AC}">
      <dsp:nvSpPr>
        <dsp:cNvPr id="0" name=""/>
        <dsp:cNvSpPr/>
      </dsp:nvSpPr>
      <dsp:spPr>
        <a:xfrm>
          <a:off x="154006" y="4326695"/>
          <a:ext cx="5571704" cy="5451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38100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Literacy</a:t>
          </a:r>
          <a:endParaRPr lang="en-US" sz="3000" kern="1200" dirty="0"/>
        </a:p>
      </dsp:txBody>
      <dsp:txXfrm>
        <a:off x="154006" y="4326695"/>
        <a:ext cx="3923735" cy="545197"/>
      </dsp:txXfrm>
    </dsp:sp>
    <dsp:sp modelId="{99F0BF20-C0E9-4D21-9E99-E71258A5969B}">
      <dsp:nvSpPr>
        <dsp:cNvPr id="0" name=""/>
        <dsp:cNvSpPr/>
      </dsp:nvSpPr>
      <dsp:spPr>
        <a:xfrm>
          <a:off x="5025630" y="3985850"/>
          <a:ext cx="855572" cy="886044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AADDF4-6B52-4D60-95A1-01F14F3FD26C}">
      <dsp:nvSpPr>
        <dsp:cNvPr id="0" name=""/>
        <dsp:cNvSpPr/>
      </dsp:nvSpPr>
      <dsp:spPr>
        <a:xfrm>
          <a:off x="6162957" y="0"/>
          <a:ext cx="5007831" cy="45538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0" lvl="1" indent="0" algn="l" defTabSz="688975">
            <a:lnSpc>
              <a:spcPct val="80000"/>
            </a:lnSpc>
            <a:spcBef>
              <a:spcPct val="0"/>
            </a:spcBef>
            <a:spcAft>
              <a:spcPts val="1000"/>
            </a:spcAft>
            <a:buSzPts val="1100"/>
            <a:buFont typeface="Arial" panose="020B0604020202020204" pitchFamily="34" charset="0"/>
            <a:buChar char="••"/>
          </a:pPr>
          <a:r>
            <a:rPr lang="en-US" sz="1550" b="1" kern="1200" dirty="0" smtClean="0"/>
            <a:t>Financial inclusion</a:t>
          </a:r>
          <a:r>
            <a:rPr lang="en-US" sz="1550" kern="1200" dirty="0" smtClean="0"/>
            <a:t>: </a:t>
          </a:r>
          <a:endParaRPr lang="en-US" sz="1550" kern="1200" dirty="0"/>
        </a:p>
        <a:p>
          <a:pPr marL="228600" lvl="2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50" kern="1200" dirty="0" smtClean="0"/>
            <a:t>The most used financial products are the payment ones (current accounts, prepaid cards, mobile payment services) used by 29% of individuals; followed by the savings products (22%), credit products (13%) and insurance products (9%). The level of use of these products is two to four times lower than the OECD average</a:t>
          </a:r>
          <a:endParaRPr lang="en-US" sz="1550" kern="1200" dirty="0"/>
        </a:p>
        <a:p>
          <a:pPr marL="228600" lvl="2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50" kern="1200" dirty="0" smtClean="0"/>
            <a:t>Only 54% are aware of at least 5 financial products; </a:t>
          </a:r>
          <a:r>
            <a:rPr lang="en-US" sz="1550" kern="1200" dirty="0" smtClean="0"/>
            <a:t>33% of individuals rely on household for financial products</a:t>
          </a:r>
          <a:endParaRPr lang="en-US" sz="1550" kern="1200" dirty="0"/>
        </a:p>
        <a:p>
          <a:pPr marL="114300" lvl="1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550" kern="1200" dirty="0"/>
        </a:p>
        <a:p>
          <a:pPr marL="114300" lvl="1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100"/>
            <a:buFont typeface="Arial" panose="020B0604020202020204" pitchFamily="34" charset="0"/>
            <a:buChar char="••"/>
          </a:pPr>
          <a:r>
            <a:rPr lang="en-US" sz="1550" b="1" kern="1200" dirty="0" smtClean="0"/>
            <a:t>Financial well-being:</a:t>
          </a:r>
        </a:p>
        <a:p>
          <a:pPr marL="114300" lvl="1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550" kern="1200" dirty="0" smtClean="0"/>
            <a:t>Low levels of financial well-being (7.7 out of 21) indicate that individuals in Albania are generally insecure about their finances. They limit their choices and are unable to plan ahead.</a:t>
          </a:r>
        </a:p>
        <a:p>
          <a:pPr marL="114300" lvl="1" indent="-114300" algn="l" defTabSz="6889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</dsp:txBody>
      <dsp:txXfrm>
        <a:off x="6269659" y="106702"/>
        <a:ext cx="4794427" cy="4447130"/>
      </dsp:txXfrm>
    </dsp:sp>
    <dsp:sp modelId="{441EE150-41B9-44F2-9945-60F8EE5B0B00}">
      <dsp:nvSpPr>
        <dsp:cNvPr id="0" name=""/>
        <dsp:cNvSpPr/>
      </dsp:nvSpPr>
      <dsp:spPr>
        <a:xfrm>
          <a:off x="6088246" y="4253131"/>
          <a:ext cx="5156868" cy="618761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38100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Inclusion &amp; Well-being</a:t>
          </a:r>
          <a:endParaRPr lang="en-US" sz="3000" kern="1200" dirty="0"/>
        </a:p>
      </dsp:txBody>
      <dsp:txXfrm>
        <a:off x="6088246" y="4253131"/>
        <a:ext cx="3631597" cy="618761"/>
      </dsp:txXfrm>
    </dsp:sp>
    <dsp:sp modelId="{91B25AA5-6469-4BF5-AFED-D47EA0EEFB95}">
      <dsp:nvSpPr>
        <dsp:cNvPr id="0" name=""/>
        <dsp:cNvSpPr/>
      </dsp:nvSpPr>
      <dsp:spPr>
        <a:xfrm>
          <a:off x="10322056" y="3911246"/>
          <a:ext cx="960648" cy="960648"/>
        </a:xfrm>
        <a:prstGeom prst="ellipse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66D3DB-4F9A-4026-A0B0-3B782EA1848A}">
      <dsp:nvSpPr>
        <dsp:cNvPr id="0" name=""/>
        <dsp:cNvSpPr/>
      </dsp:nvSpPr>
      <dsp:spPr>
        <a:xfrm>
          <a:off x="1447" y="31180"/>
          <a:ext cx="1818739" cy="7602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Inputs</a:t>
          </a:r>
        </a:p>
      </dsp:txBody>
      <dsp:txXfrm>
        <a:off x="1447" y="31180"/>
        <a:ext cx="1818739" cy="506810"/>
      </dsp:txXfrm>
    </dsp:sp>
    <dsp:sp modelId="{2CE070DE-3F5A-41AE-AD66-60BF6ABFFDF9}">
      <dsp:nvSpPr>
        <dsp:cNvPr id="0" name=""/>
        <dsp:cNvSpPr/>
      </dsp:nvSpPr>
      <dsp:spPr>
        <a:xfrm>
          <a:off x="432505" y="476702"/>
          <a:ext cx="1818739" cy="38704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Financial education</a:t>
          </a:r>
        </a:p>
      </dsp:txBody>
      <dsp:txXfrm>
        <a:off x="485774" y="529971"/>
        <a:ext cx="1712201" cy="3763900"/>
      </dsp:txXfrm>
    </dsp:sp>
    <dsp:sp modelId="{18F1D72A-319B-49ED-8877-2E476AC42C70}">
      <dsp:nvSpPr>
        <dsp:cNvPr id="0" name=""/>
        <dsp:cNvSpPr/>
      </dsp:nvSpPr>
      <dsp:spPr>
        <a:xfrm>
          <a:off x="2095901" y="58179"/>
          <a:ext cx="584514" cy="4528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95901" y="148742"/>
        <a:ext cx="448670" cy="271687"/>
      </dsp:txXfrm>
    </dsp:sp>
    <dsp:sp modelId="{C381DB7B-FE64-4731-949D-6B9986DE6B81}">
      <dsp:nvSpPr>
        <dsp:cNvPr id="0" name=""/>
        <dsp:cNvSpPr/>
      </dsp:nvSpPr>
      <dsp:spPr>
        <a:xfrm>
          <a:off x="2923044" y="31180"/>
          <a:ext cx="1818739" cy="7602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Financial Education Intermediate Outcomes </a:t>
          </a:r>
        </a:p>
      </dsp:txBody>
      <dsp:txXfrm>
        <a:off x="2923044" y="31180"/>
        <a:ext cx="1818739" cy="506810"/>
      </dsp:txXfrm>
    </dsp:sp>
    <dsp:sp modelId="{196778D2-B2DC-46A9-BBBF-02E5B1391E5E}">
      <dsp:nvSpPr>
        <dsp:cNvPr id="0" name=""/>
        <dsp:cNvSpPr/>
      </dsp:nvSpPr>
      <dsp:spPr>
        <a:xfrm>
          <a:off x="3354102" y="476702"/>
          <a:ext cx="1818739" cy="38704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Knowledge, skills &amp; attitudes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Behaviors &amp; practices</a:t>
          </a:r>
        </a:p>
      </dsp:txBody>
      <dsp:txXfrm>
        <a:off x="3407371" y="529971"/>
        <a:ext cx="1712201" cy="3763900"/>
      </dsp:txXfrm>
    </dsp:sp>
    <dsp:sp modelId="{9C9507FD-15D5-479C-BA4E-1363D6330733}">
      <dsp:nvSpPr>
        <dsp:cNvPr id="0" name=""/>
        <dsp:cNvSpPr/>
      </dsp:nvSpPr>
      <dsp:spPr>
        <a:xfrm>
          <a:off x="5017498" y="58179"/>
          <a:ext cx="584514" cy="4528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5017498" y="148742"/>
        <a:ext cx="448670" cy="271687"/>
      </dsp:txXfrm>
    </dsp:sp>
    <dsp:sp modelId="{01D98ED1-4A92-4EAD-AA0F-5C4C6A68C5B9}">
      <dsp:nvSpPr>
        <dsp:cNvPr id="0" name=""/>
        <dsp:cNvSpPr/>
      </dsp:nvSpPr>
      <dsp:spPr>
        <a:xfrm>
          <a:off x="5844641" y="31180"/>
          <a:ext cx="1818739" cy="76021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/>
            <a:t>Financial Well-Being Long term Outcomes </a:t>
          </a:r>
        </a:p>
      </dsp:txBody>
      <dsp:txXfrm>
        <a:off x="5844641" y="31180"/>
        <a:ext cx="1818739" cy="506810"/>
      </dsp:txXfrm>
    </dsp:sp>
    <dsp:sp modelId="{50B1FBE6-5E79-408A-9E63-0DF88AE44377}">
      <dsp:nvSpPr>
        <dsp:cNvPr id="0" name=""/>
        <dsp:cNvSpPr/>
      </dsp:nvSpPr>
      <dsp:spPr>
        <a:xfrm>
          <a:off x="6275699" y="476702"/>
          <a:ext cx="1818739" cy="38704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Increased savings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Better debt management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Effective &amp; appropriate use of financial products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Forward financial planning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Successful financial negotiations </a:t>
          </a:r>
        </a:p>
      </dsp:txBody>
      <dsp:txXfrm>
        <a:off x="6328968" y="529971"/>
        <a:ext cx="1712201" cy="3763900"/>
      </dsp:txXfrm>
    </dsp:sp>
    <dsp:sp modelId="{C9A8466D-C5DA-49EB-98D9-C4D4760BCE57}">
      <dsp:nvSpPr>
        <dsp:cNvPr id="0" name=""/>
        <dsp:cNvSpPr/>
      </dsp:nvSpPr>
      <dsp:spPr>
        <a:xfrm>
          <a:off x="7939095" y="58179"/>
          <a:ext cx="584514" cy="4528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7939095" y="148742"/>
        <a:ext cx="448670" cy="271687"/>
      </dsp:txXfrm>
    </dsp:sp>
    <dsp:sp modelId="{74CDF29F-F6AA-4EF8-A540-E220D21188D7}">
      <dsp:nvSpPr>
        <dsp:cNvPr id="0" name=""/>
        <dsp:cNvSpPr/>
      </dsp:nvSpPr>
      <dsp:spPr>
        <a:xfrm>
          <a:off x="8766238" y="31180"/>
          <a:ext cx="1818739" cy="76021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Financial Sector Outcomes </a:t>
          </a:r>
        </a:p>
      </dsp:txBody>
      <dsp:txXfrm>
        <a:off x="8766238" y="31180"/>
        <a:ext cx="1818739" cy="506810"/>
      </dsp:txXfrm>
    </dsp:sp>
    <dsp:sp modelId="{0F1271C6-A9A2-4EDF-853E-581C62DE02E2}">
      <dsp:nvSpPr>
        <dsp:cNvPr id="0" name=""/>
        <dsp:cNvSpPr/>
      </dsp:nvSpPr>
      <dsp:spPr>
        <a:xfrm>
          <a:off x="9140188" y="476702"/>
          <a:ext cx="1818739" cy="38704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Competitive financial market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Savings mobilization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Product &amp; channel innovation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Financial inclusion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Greater consumer protection</a:t>
          </a:r>
        </a:p>
      </dsp:txBody>
      <dsp:txXfrm>
        <a:off x="9193457" y="529971"/>
        <a:ext cx="1712201" cy="37639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02667-A3B1-4D12-8ADF-6C247752C7EA}">
      <dsp:nvSpPr>
        <dsp:cNvPr id="0" name=""/>
        <dsp:cNvSpPr/>
      </dsp:nvSpPr>
      <dsp:spPr>
        <a:xfrm>
          <a:off x="3045" y="541428"/>
          <a:ext cx="2416181" cy="1449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/>
            <a:t>Children and </a:t>
          </a:r>
          <a:r>
            <a:rPr lang="en-US" sz="2300" b="1" kern="1200" dirty="0" smtClean="0"/>
            <a:t>teenagers</a:t>
          </a:r>
          <a:endParaRPr lang="en-US" sz="2300" kern="1200" dirty="0"/>
        </a:p>
      </dsp:txBody>
      <dsp:txXfrm>
        <a:off x="3045" y="541428"/>
        <a:ext cx="2416181" cy="1449708"/>
      </dsp:txXfrm>
    </dsp:sp>
    <dsp:sp modelId="{B4515259-72AC-44B1-981C-1DC93731B095}">
      <dsp:nvSpPr>
        <dsp:cNvPr id="0" name=""/>
        <dsp:cNvSpPr/>
      </dsp:nvSpPr>
      <dsp:spPr>
        <a:xfrm>
          <a:off x="2660845" y="541428"/>
          <a:ext cx="2416181" cy="1449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Students</a:t>
          </a:r>
          <a:endParaRPr lang="en-US" sz="2300" kern="1200" dirty="0"/>
        </a:p>
      </dsp:txBody>
      <dsp:txXfrm>
        <a:off x="2660845" y="541428"/>
        <a:ext cx="2416181" cy="1449708"/>
      </dsp:txXfrm>
    </dsp:sp>
    <dsp:sp modelId="{6F70E64E-973C-431E-9229-A76A15D906ED}">
      <dsp:nvSpPr>
        <dsp:cNvPr id="0" name=""/>
        <dsp:cNvSpPr/>
      </dsp:nvSpPr>
      <dsp:spPr>
        <a:xfrm>
          <a:off x="5318644" y="541428"/>
          <a:ext cx="2416181" cy="1449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Women</a:t>
          </a:r>
          <a:endParaRPr lang="en-US" sz="2300" b="1" kern="1200" dirty="0"/>
        </a:p>
      </dsp:txBody>
      <dsp:txXfrm>
        <a:off x="5318644" y="541428"/>
        <a:ext cx="2416181" cy="1449708"/>
      </dsp:txXfrm>
    </dsp:sp>
    <dsp:sp modelId="{A11935EB-73F0-4269-B373-2EC30C45C996}">
      <dsp:nvSpPr>
        <dsp:cNvPr id="0" name=""/>
        <dsp:cNvSpPr/>
      </dsp:nvSpPr>
      <dsp:spPr>
        <a:xfrm>
          <a:off x="7976444" y="541428"/>
          <a:ext cx="2416181" cy="1449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/>
            <a:t>Rural population</a:t>
          </a:r>
          <a:endParaRPr lang="en-US" sz="2300" kern="1200" dirty="0"/>
        </a:p>
      </dsp:txBody>
      <dsp:txXfrm>
        <a:off x="7976444" y="541428"/>
        <a:ext cx="2416181" cy="1449708"/>
      </dsp:txXfrm>
    </dsp:sp>
    <dsp:sp modelId="{64337497-835A-465B-9FE1-2A066AF24CA8}">
      <dsp:nvSpPr>
        <dsp:cNvPr id="0" name=""/>
        <dsp:cNvSpPr/>
      </dsp:nvSpPr>
      <dsp:spPr>
        <a:xfrm>
          <a:off x="1331945" y="2232755"/>
          <a:ext cx="2416181" cy="1449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General public</a:t>
          </a:r>
          <a:endParaRPr lang="en-US" sz="2300" kern="1200" dirty="0"/>
        </a:p>
      </dsp:txBody>
      <dsp:txXfrm>
        <a:off x="1331945" y="2232755"/>
        <a:ext cx="2416181" cy="1449708"/>
      </dsp:txXfrm>
    </dsp:sp>
    <dsp:sp modelId="{7EE0F750-61F1-4254-B839-1C29DA693FF7}">
      <dsp:nvSpPr>
        <dsp:cNvPr id="0" name=""/>
        <dsp:cNvSpPr/>
      </dsp:nvSpPr>
      <dsp:spPr>
        <a:xfrm>
          <a:off x="3989744" y="2232755"/>
          <a:ext cx="2416181" cy="1449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/>
            <a:t>Employed individuals </a:t>
          </a:r>
          <a:r>
            <a:rPr lang="en-US" sz="2300" kern="1200" dirty="0"/>
            <a:t>(public or private sector)</a:t>
          </a:r>
        </a:p>
      </dsp:txBody>
      <dsp:txXfrm>
        <a:off x="3989744" y="2232755"/>
        <a:ext cx="2416181" cy="1449708"/>
      </dsp:txXfrm>
    </dsp:sp>
    <dsp:sp modelId="{244A2D0D-1DA3-475F-9AB5-3F6FB57F1E1C}">
      <dsp:nvSpPr>
        <dsp:cNvPr id="0" name=""/>
        <dsp:cNvSpPr/>
      </dsp:nvSpPr>
      <dsp:spPr>
        <a:xfrm>
          <a:off x="6647544" y="2232755"/>
          <a:ext cx="2416181" cy="1449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Young entrepreneurs &amp; MSMEs</a:t>
          </a:r>
          <a:endParaRPr lang="en-US" sz="2300" kern="1200" dirty="0"/>
        </a:p>
      </dsp:txBody>
      <dsp:txXfrm>
        <a:off x="6647544" y="2232755"/>
        <a:ext cx="2416181" cy="1449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41E6E-250E-489F-8E28-C07EEB32B69D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C468D-7F9E-4B81-B58F-DAB6F82E8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4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62750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Trend data?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2178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Missing trust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84272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Missing trust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0780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370" indent="-173370">
              <a:buFont typeface="Arial" panose="020B0604020202020204" pitchFamily="34" charset="0"/>
              <a:buChar char="•"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6111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Missing trust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0781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Missing trust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A016A-991D-4437-9525-03F289C3B837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228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735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69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5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5" y="301631"/>
            <a:ext cx="11282705" cy="756707"/>
          </a:xfrm>
        </p:spPr>
        <p:txBody>
          <a:bodyPr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429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625175B0-25F3-4327-9669-90DE96E020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510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43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76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60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11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3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6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4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052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97E13-AA7D-446D-9F76-C08BC90804DE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B59E8-25FE-4BAD-839B-D998CCEA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79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BoA’s</a:t>
            </a:r>
            <a:r>
              <a:rPr lang="en-US" dirty="0" smtClean="0"/>
              <a:t> Financial Education and Inclusion Draft-Strategy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22710"/>
            <a:ext cx="9144000" cy="118498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Arlinda Koleniço, Egnis Isaku </a:t>
            </a:r>
            <a:endParaRPr lang="en-US" dirty="0" smtClean="0"/>
          </a:p>
          <a:p>
            <a:r>
              <a:rPr lang="en-US" dirty="0" smtClean="0"/>
              <a:t>Research Department</a:t>
            </a:r>
          </a:p>
          <a:p>
            <a:r>
              <a:rPr lang="en-US" b="1" dirty="0" smtClean="0"/>
              <a:t>Bank </a:t>
            </a:r>
            <a:r>
              <a:rPr lang="en-US" b="1" dirty="0"/>
              <a:t>of </a:t>
            </a:r>
            <a:r>
              <a:rPr lang="en-US" b="1" dirty="0" smtClean="0"/>
              <a:t>Albania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16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D84960AC-1CD6-452A-B5F4-2186E3FD74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20">
            <a:extLst>
              <a:ext uri="{FF2B5EF4-FFF2-40B4-BE49-F238E27FC236}">
                <a16:creationId xmlns="" xmlns:a16="http://schemas.microsoft.com/office/drawing/2014/main" id="{B0890400-BB8B-4A44-AB63-65C7CA223E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5C3A72-E502-4B39-BAE6-C101CA66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88" y="804333"/>
            <a:ext cx="3391900" cy="5249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000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BoA’s</a:t>
            </a:r>
            <a:r>
              <a:rPr lang="en-US" sz="5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Financial </a:t>
            </a:r>
            <a:r>
              <a:rPr lang="en-US" sz="5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Education and Inclusion </a:t>
            </a:r>
            <a:r>
              <a:rPr lang="en-US" sz="5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Strategy</a:t>
            </a:r>
            <a:endParaRPr lang="en-US" sz="5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4D39B797-CDC6-4529-8A36-9CBFC98163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677597" y="1600200"/>
            <a:ext cx="0" cy="3657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7B84CE8-3F24-4F60-B9A3-CF4126E034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19219" y="1797628"/>
            <a:ext cx="6853679" cy="3460172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Bank </a:t>
            </a:r>
            <a:r>
              <a:rPr lang="en-US" sz="2400" dirty="0"/>
              <a:t>of Albania (</a:t>
            </a:r>
            <a:r>
              <a:rPr lang="en-US" sz="2400" dirty="0" err="1"/>
              <a:t>BoA</a:t>
            </a:r>
            <a:r>
              <a:rPr lang="en-US" sz="2400" dirty="0"/>
              <a:t>) with the technical assistance of the World Bank, has drafted the Bank of Albania Strategy for Education and Financial Inclusion, a first institutionally coordinated document to promote financial education as a key driver of financial inclusion, well-being and sustainability for individuals, families, SMEs and the Albanian economy in general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01D1287-DB2F-416E-95AE-D56D2ACA690F}" type="slidenum">
              <a:rPr lang="en-US" altLang="en-US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altLang="en-US" sz="300" dirty="0"/>
          </a:p>
        </p:txBody>
      </p:sp>
    </p:spTree>
    <p:extLst>
      <p:ext uri="{BB962C8B-B14F-4D97-AF65-F5344CB8AC3E}">
        <p14:creationId xmlns:p14="http://schemas.microsoft.com/office/powerpoint/2010/main" val="2572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15777" y="895749"/>
            <a:ext cx="11282705" cy="75670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5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Financial </a:t>
            </a:r>
            <a:r>
              <a:rPr lang="en-US" sz="5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Literacy Context </a:t>
            </a:r>
            <a:br>
              <a:rPr lang="en-US" sz="5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(Survey on </a:t>
            </a:r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</a:t>
            </a:r>
            <a:r>
              <a:rPr lang="en-US" sz="1600" dirty="0" smtClean="0"/>
              <a:t>inancial </a:t>
            </a:r>
            <a:r>
              <a:rPr lang="en-US" sz="1600" dirty="0"/>
              <a:t>literacy and </a:t>
            </a:r>
            <a:r>
              <a:rPr lang="en-US" sz="1600" dirty="0" smtClean="0"/>
              <a:t>inclusion of the </a:t>
            </a:r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Albanian adult population, </a:t>
            </a:r>
            <a:r>
              <a:rPr lang="en-US" sz="1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2019</a:t>
            </a:r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)</a:t>
            </a:r>
            <a:endParaRPr lang="en-US" sz="1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01D1287-DB2F-416E-95AE-D56D2ACA690F}" type="slidenum">
              <a:rPr lang="en-US" altLang="en-US" smtClean="0"/>
              <a:pPr/>
              <a:t>3</a:t>
            </a:fld>
            <a:endParaRPr lang="en-US" alt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="" xmlns:a16="http://schemas.microsoft.com/office/drawing/2014/main" id="{A27F8F90-48D4-4FC2-9691-532A2D7CD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172362"/>
              </p:ext>
            </p:extLst>
          </p:nvPr>
        </p:nvGraphicFramePr>
        <p:xfrm>
          <a:off x="475915" y="1849582"/>
          <a:ext cx="11282705" cy="4871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7335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0E117F94-4A49-4CCB-AB97-121615AE4FC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5C3A72-E502-4B39-BAE6-C101CA66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0069970" cy="11555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Financial Education Theory of Change</a:t>
            </a:r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01D1287-DB2F-416E-95AE-D56D2ACA690F}" type="slidenum">
              <a:rPr lang="en-US" altLang="en-US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en-US" altLang="en-US" sz="300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="" xmlns:a16="http://schemas.microsoft.com/office/drawing/2014/main" id="{C2644ECE-7754-4B69-864D-06D0FF58B8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0421127"/>
              </p:ext>
            </p:extLst>
          </p:nvPr>
        </p:nvGraphicFramePr>
        <p:xfrm>
          <a:off x="721565" y="2383412"/>
          <a:ext cx="10958939" cy="4347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3893" y="1642188"/>
            <a:ext cx="11434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Economic education has been among </a:t>
            </a:r>
            <a:r>
              <a:rPr lang="en-US" dirty="0" err="1" smtClean="0"/>
              <a:t>BoA’s</a:t>
            </a:r>
            <a:r>
              <a:rPr lang="en-US" dirty="0" smtClean="0"/>
              <a:t> </a:t>
            </a:r>
            <a:r>
              <a:rPr lang="en-US" dirty="0" smtClean="0"/>
              <a:t>strategic objectives since 2003, with a main focus to introduce the central bank and increase its transparency. From 2013, </a:t>
            </a:r>
            <a:r>
              <a:rPr lang="en-US" dirty="0" err="1" smtClean="0"/>
              <a:t>BoA</a:t>
            </a:r>
            <a:r>
              <a:rPr lang="en-US" dirty="0" smtClean="0"/>
              <a:t> has defined the increase of financial literacy as a strategic objective.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0E117F94-4A49-4CCB-AB97-121615AE4FC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5C3A72-E502-4B39-BAE6-C101CA66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0489848" cy="11555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dirty="0"/>
              <a:t>Identified </a:t>
            </a:r>
            <a:r>
              <a:rPr lang="en-US" sz="5400" dirty="0" smtClean="0"/>
              <a:t>challenges</a:t>
            </a:r>
            <a:endParaRPr lang="en-US" sz="5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01D1287-DB2F-416E-95AE-D56D2ACA690F}" type="slidenum">
              <a:rPr lang="en-US" altLang="en-US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altLang="en-US" sz="300" dirty="0"/>
          </a:p>
        </p:txBody>
      </p:sp>
      <p:sp>
        <p:nvSpPr>
          <p:cNvPr id="3" name="TextBox 2"/>
          <p:cNvSpPr txBox="1"/>
          <p:nvPr/>
        </p:nvSpPr>
        <p:spPr>
          <a:xfrm>
            <a:off x="690465" y="2202025"/>
            <a:ext cx="10916817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000" dirty="0"/>
              <a:t>The analysis of financial literacy and inclusion of the Albanian population identified the following challenges and gaps, which will determine the approach to building and coordinating future efforts.</a:t>
            </a:r>
          </a:p>
          <a:p>
            <a:pPr marL="342900" indent="-342900"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000" dirty="0"/>
              <a:t>The most </a:t>
            </a:r>
            <a:r>
              <a:rPr lang="en-US" sz="2000" b="1" dirty="0"/>
              <a:t>vulnerable </a:t>
            </a:r>
            <a:r>
              <a:rPr lang="en-US" sz="2000" b="1" dirty="0" smtClean="0"/>
              <a:t>groups </a:t>
            </a:r>
            <a:r>
              <a:rPr lang="en-US" sz="2000" dirty="0" smtClean="0"/>
              <a:t>(</a:t>
            </a:r>
            <a:r>
              <a:rPr lang="en-US" sz="2000" dirty="0"/>
              <a:t>women, residents of rural areas and low-income individuals) do not have access to quality financial education and many programs have not yet scaled up to them. </a:t>
            </a:r>
          </a:p>
          <a:p>
            <a:pPr marL="342900" indent="-342900"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000" dirty="0"/>
              <a:t>The </a:t>
            </a:r>
            <a:r>
              <a:rPr lang="en-US" sz="2000" b="1" dirty="0"/>
              <a:t>self-employed and new entrepreneurs </a:t>
            </a:r>
            <a:r>
              <a:rPr lang="en-US" sz="2000" dirty="0"/>
              <a:t>have difficulty finding information on financial products and services to support their business.</a:t>
            </a:r>
          </a:p>
          <a:p>
            <a:pPr marL="342900" indent="-342900"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000" dirty="0"/>
              <a:t>Not all current financial education efforts have reached </a:t>
            </a:r>
            <a:r>
              <a:rPr lang="en-US" sz="2000" b="1" dirty="0"/>
              <a:t>comprehensive proportions</a:t>
            </a:r>
            <a:r>
              <a:rPr lang="en-US" sz="2000" dirty="0"/>
              <a:t>, and there are </a:t>
            </a:r>
            <a:r>
              <a:rPr lang="en-US" sz="2000" b="1" dirty="0"/>
              <a:t>no direct measurements of the initiatives' impact</a:t>
            </a:r>
            <a:r>
              <a:rPr lang="en-US" sz="2000" dirty="0"/>
              <a:t>. </a:t>
            </a:r>
          </a:p>
          <a:p>
            <a:pPr marL="342900" indent="-342900"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000" dirty="0"/>
              <a:t>Education efforts so far are focused on individuals and </a:t>
            </a:r>
            <a:r>
              <a:rPr lang="en-US" sz="2000" dirty="0" smtClean="0"/>
              <a:t>there </a:t>
            </a:r>
            <a:r>
              <a:rPr lang="en-US" sz="2000" dirty="0"/>
              <a:t>are no </a:t>
            </a:r>
            <a:r>
              <a:rPr lang="en-US" sz="2000" dirty="0" smtClean="0"/>
              <a:t>tailored training </a:t>
            </a:r>
            <a:r>
              <a:rPr lang="en-US" sz="2000" dirty="0"/>
              <a:t>programs for </a:t>
            </a:r>
            <a:r>
              <a:rPr lang="en-US" sz="2000" b="1" dirty="0" smtClean="0"/>
              <a:t>young entrepreneurs and MSME’s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906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0E117F94-4A49-4CCB-AB97-121615AE4FC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7" y="585216"/>
            <a:ext cx="10395473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Target Groups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>
          <a:xfrm>
            <a:off x="10837334" y="6470704"/>
            <a:ext cx="973666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001D1287-DB2F-416E-95AE-D56D2ACA690F}" type="slidenum">
              <a:rPr lang="en-US" altLang="en-US" smtClean="0">
                <a:ea typeface="+mn-ea"/>
                <a:cs typeface="+mn-cs"/>
              </a:rPr>
              <a:pPr defTabSz="457200">
                <a:spcAft>
                  <a:spcPts val="600"/>
                </a:spcAft>
              </a:pPr>
              <a:t>6</a:t>
            </a:fld>
            <a:endParaRPr lang="en-US" altLang="en-US">
              <a:ea typeface="+mn-ea"/>
              <a:cs typeface="+mn-cs"/>
            </a:endParaRPr>
          </a:p>
        </p:txBody>
      </p:sp>
      <p:graphicFrame>
        <p:nvGraphicFramePr>
          <p:cNvPr id="16" name="Text Placeholder 2">
            <a:extLst>
              <a:ext uri="{FF2B5EF4-FFF2-40B4-BE49-F238E27FC236}">
                <a16:creationId xmlns="" xmlns:a16="http://schemas.microsoft.com/office/drawing/2014/main" id="{B0022159-76DF-47C9-AE63-E939441900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230382"/>
              </p:ext>
            </p:extLst>
          </p:nvPr>
        </p:nvGraphicFramePr>
        <p:xfrm>
          <a:off x="1023937" y="2084832"/>
          <a:ext cx="10395671" cy="422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3935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0E117F94-4A49-4CCB-AB97-121615AE4FC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5C3A72-E502-4B39-BAE6-C101CA66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0489848" cy="11555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dirty="0" smtClean="0"/>
              <a:t>Core Actions</a:t>
            </a:r>
            <a:endParaRPr lang="en-US" sz="5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01D1287-DB2F-416E-95AE-D56D2ACA690F}" type="slidenum">
              <a:rPr lang="en-US" altLang="en-US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en-US" altLang="en-US" sz="300" dirty="0"/>
          </a:p>
        </p:txBody>
      </p:sp>
      <p:sp>
        <p:nvSpPr>
          <p:cNvPr id="3" name="TextBox 2"/>
          <p:cNvSpPr txBox="1"/>
          <p:nvPr/>
        </p:nvSpPr>
        <p:spPr>
          <a:xfrm>
            <a:off x="597159" y="2062066"/>
            <a:ext cx="10916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endParaRPr lang="en-US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440573"/>
              </p:ext>
            </p:extLst>
          </p:nvPr>
        </p:nvGraphicFramePr>
        <p:xfrm>
          <a:off x="466531" y="1604866"/>
          <a:ext cx="11364685" cy="5141415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3623062"/>
                <a:gridCol w="3991278"/>
                <a:gridCol w="3750345"/>
              </a:tblGrid>
              <a:tr h="27991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STRATEGIC OBJECTIVES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980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sq-AL" sz="1400" b="1" dirty="0">
                          <a:effectLst/>
                        </a:rPr>
                        <a:t>1. </a:t>
                      </a:r>
                      <a:r>
                        <a:rPr lang="en-US" sz="1400" b="1" dirty="0" smtClean="0">
                          <a:effectLst/>
                        </a:rPr>
                        <a:t>Educate the new generation, mainly through the formal education system</a:t>
                      </a:r>
                      <a:endParaRPr lang="en-US" sz="1400" b="1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sq-AL" sz="1400" b="1" dirty="0">
                          <a:effectLst/>
                        </a:rPr>
                        <a:t>2. </a:t>
                      </a:r>
                      <a:r>
                        <a:rPr lang="en-US" sz="1400" b="1" dirty="0" smtClean="0">
                          <a:effectLst/>
                        </a:rPr>
                        <a:t>Increase the use of unbiased tools and sources of financial information</a:t>
                      </a:r>
                      <a:endParaRPr lang="en-US" sz="1400" b="1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sq-AL" sz="1400" b="1" dirty="0">
                          <a:effectLst/>
                        </a:rPr>
                        <a:t>3. </a:t>
                      </a:r>
                      <a:r>
                        <a:rPr lang="en-US" sz="1400" b="1" dirty="0" smtClean="0">
                          <a:effectLst/>
                        </a:rPr>
                        <a:t>Increase the financial literacy</a:t>
                      </a:r>
                      <a:r>
                        <a:rPr lang="en-US" sz="1400" b="1" baseline="0" dirty="0" smtClean="0">
                          <a:effectLst/>
                        </a:rPr>
                        <a:t> </a:t>
                      </a:r>
                      <a:r>
                        <a:rPr lang="en-US" sz="1400" b="1" dirty="0" smtClean="0">
                          <a:effectLst/>
                        </a:rPr>
                        <a:t>of the population through the provision of personalized and quality guidance and counseling</a:t>
                      </a:r>
                      <a:endParaRPr lang="en-US" sz="1400" b="1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  <a:tr h="19417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sq-AL" sz="1400" dirty="0" smtClean="0">
                          <a:effectLst/>
                        </a:rPr>
                        <a:t>ACTION PLAN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993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1.1 Revision of compulsory basic education curricula to integrate elements of FE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1.2 Update of the textbook for high school students "Personal finances in your hands" 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1.3 Trainings for teachers to increase their competence and commitment for teaching financial education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1.4 Additional activities for pupils and students, according to a regional schedule</a:t>
                      </a:r>
                      <a:endParaRPr lang="en-US" sz="1400" b="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2.1 A</a:t>
                      </a:r>
                      <a:r>
                        <a:rPr lang="en-US" sz="1400" baseline="0" dirty="0" smtClean="0">
                          <a:effectLst/>
                        </a:rPr>
                        <a:t> dedicated </a:t>
                      </a:r>
                      <a:r>
                        <a:rPr lang="en-US" sz="1400" dirty="0" smtClean="0">
                          <a:effectLst/>
                        </a:rPr>
                        <a:t>portal for FE according to life stages, which will serve as a basic source of financial information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2.2 Alternative channels of communication to target different interest groups (unbiased sources of information)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2.3 Promotion of workplace-based FE programs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2.4 Awareness campaigns to promote the importance of financial literacy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3.1 Provide personalized guidance and counselling, particularly for vulnerable groups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3.2 Guidance and counseling to better meet the needs of individuals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3.3 Capacity building of intermediaries to provide financial education programs to financially excluded and/or vulnerable individuals, families and communities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  <a:tr h="19417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KEY </a:t>
                      </a:r>
                      <a:r>
                        <a:rPr lang="sq-AL" sz="1400" dirty="0" smtClean="0">
                          <a:effectLst/>
                        </a:rPr>
                        <a:t>INDICATORS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9079"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b="0" dirty="0" smtClean="0">
                          <a:effectLst/>
                        </a:rPr>
                        <a:t>Number of schools involved in FE programs</a:t>
                      </a: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b="0" dirty="0" smtClean="0">
                          <a:effectLst/>
                        </a:rPr>
                        <a:t>Number of trained teachers</a:t>
                      </a: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b="0" dirty="0" smtClean="0">
                          <a:effectLst/>
                        </a:rPr>
                        <a:t>Number of participating students</a:t>
                      </a:r>
                      <a:endParaRPr lang="en-US" sz="1300" b="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Number of individuals who access the portal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Number of individuals using unbiased sources of information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Results of surveys and measurements of the effectiveness of FE</a:t>
                      </a:r>
                      <a:r>
                        <a:rPr lang="en-US" sz="1300" baseline="0" dirty="0" smtClean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programs</a:t>
                      </a:r>
                      <a:endParaRPr lang="en-US" sz="13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Number of individuals assisted by guidance and counseling programs</a:t>
                      </a: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Ratings from brokers regarding the guidance and counseling provided</a:t>
                      </a: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300" dirty="0" smtClean="0">
                          <a:effectLst/>
                        </a:rPr>
                        <a:t>Results of research studies and evaluations</a:t>
                      </a:r>
                      <a:endParaRPr lang="en-US" sz="13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101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0E117F94-4A49-4CCB-AB97-121615AE4FC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5C3A72-E502-4B39-BAE6-C101CA66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0489848" cy="11555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dirty="0" smtClean="0"/>
              <a:t>Core Actions</a:t>
            </a:r>
            <a:endParaRPr lang="en-US" sz="5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01D1287-DB2F-416E-95AE-D56D2ACA690F}" type="slidenum">
              <a:rPr lang="en-US" altLang="en-US" sz="30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en-US" altLang="en-US" sz="300" dirty="0"/>
          </a:p>
        </p:txBody>
      </p:sp>
      <p:sp>
        <p:nvSpPr>
          <p:cNvPr id="3" name="TextBox 2"/>
          <p:cNvSpPr txBox="1"/>
          <p:nvPr/>
        </p:nvSpPr>
        <p:spPr>
          <a:xfrm>
            <a:off x="597159" y="2062066"/>
            <a:ext cx="10916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endParaRPr lang="en-US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880069"/>
              </p:ext>
            </p:extLst>
          </p:nvPr>
        </p:nvGraphicFramePr>
        <p:xfrm>
          <a:off x="457200" y="1740724"/>
          <a:ext cx="11364685" cy="4744724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5346440"/>
                <a:gridCol w="6018245"/>
              </a:tblGrid>
              <a:tr h="419877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STRATEGIC OBJECTIVES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980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4</a:t>
                      </a:r>
                      <a:r>
                        <a:rPr lang="sq-AL" sz="1400" b="1" dirty="0" smtClean="0">
                          <a:effectLst/>
                        </a:rPr>
                        <a:t>. </a:t>
                      </a:r>
                      <a:r>
                        <a:rPr lang="en-US" sz="1400" b="1" dirty="0" smtClean="0">
                          <a:effectLst/>
                        </a:rPr>
                        <a:t>Strengthen co-ordination and effective partnerships</a:t>
                      </a:r>
                      <a:endParaRPr lang="en-US" sz="1400" b="1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5. Improve research, measurement and evaluation</a:t>
                      </a:r>
                      <a:endParaRPr lang="en-US" sz="1400" b="1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  <a:tr h="310661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sq-AL" sz="1400" dirty="0" smtClean="0">
                          <a:effectLst/>
                        </a:rPr>
                        <a:t>ACTION PLAN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993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4.1 Identification of new potential partners/stakeholders for the implementation of the strategy</a:t>
                      </a:r>
                      <a:r>
                        <a:rPr lang="en-US" sz="1400" b="0" baseline="0" dirty="0" smtClean="0">
                          <a:effectLst/>
                        </a:rPr>
                        <a:t> </a:t>
                      </a:r>
                      <a:r>
                        <a:rPr lang="en-US" sz="1400" b="0" dirty="0" smtClean="0">
                          <a:effectLst/>
                        </a:rPr>
                        <a:t>action plan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4.2 Improving coordination between donators of education programs and service providers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4.3 Increase human capacities involved in the implementation of the Strategy</a:t>
                      </a:r>
                      <a:endParaRPr lang="en-US" sz="1400" b="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5.1 Participation in </a:t>
                      </a:r>
                      <a:r>
                        <a:rPr lang="en-US" sz="1400" dirty="0" smtClean="0">
                          <a:effectLst/>
                        </a:rPr>
                        <a:t>international </a:t>
                      </a:r>
                      <a:r>
                        <a:rPr lang="en-US" sz="1400" dirty="0" smtClean="0">
                          <a:effectLst/>
                        </a:rPr>
                        <a:t> research studies and reports on FE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5.2 Measuring </a:t>
                      </a:r>
                      <a:r>
                        <a:rPr lang="en-US" sz="1400" dirty="0" smtClean="0">
                          <a:effectLst/>
                        </a:rPr>
                        <a:t>financial </a:t>
                      </a:r>
                      <a:r>
                        <a:rPr lang="en-US" sz="1400" dirty="0" smtClean="0">
                          <a:effectLst/>
                        </a:rPr>
                        <a:t> literacy and inclusion of the adult</a:t>
                      </a:r>
                      <a:r>
                        <a:rPr lang="en-US" sz="1400" baseline="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population at a national level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5.3 Increase access to tools and resources to support best practices of monitoring and evaluation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5.4 Foster good practice by increasing access to experts in the field and sharing what works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  <a:tr h="19417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KEY </a:t>
                      </a:r>
                      <a:r>
                        <a:rPr lang="sq-AL" sz="1400" dirty="0" smtClean="0">
                          <a:effectLst/>
                        </a:rPr>
                        <a:t>INDICATORS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9079"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0" dirty="0" smtClean="0">
                          <a:effectLst/>
                        </a:rPr>
                        <a:t>Number of collaborators (partners/potential new </a:t>
                      </a:r>
                      <a:r>
                        <a:rPr lang="en-US" sz="1400" b="0" dirty="0" smtClean="0">
                          <a:effectLst/>
                        </a:rPr>
                        <a:t>stakeholders</a:t>
                      </a:r>
                      <a:r>
                        <a:rPr lang="en-US" sz="1400" b="0" dirty="0" smtClean="0">
                          <a:effectLst/>
                        </a:rPr>
                        <a:t>)</a:t>
                      </a: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0" dirty="0" smtClean="0">
                          <a:effectLst/>
                        </a:rPr>
                        <a:t>Number of joint financial education activities/programs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0" dirty="0" smtClean="0">
                          <a:effectLst/>
                        </a:rPr>
                        <a:t>Number of participations in FE international activities</a:t>
                      </a:r>
                      <a:endParaRPr lang="en-US" sz="1400" b="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</a:rPr>
                        <a:t>Financial literacy and inclusion </a:t>
                      </a:r>
                      <a:r>
                        <a:rPr lang="en-US" sz="1400" dirty="0" smtClean="0">
                          <a:effectLst/>
                        </a:rPr>
                        <a:t>Survey of adults in Albania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</a:rPr>
                        <a:t>Number of financial education programs monitored and evaluated</a:t>
                      </a: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</a:rPr>
                        <a:t>Evaluations by financial education providers on the effectiveness of programs and best practices</a:t>
                      </a:r>
                      <a:endParaRPr lang="en-US" sz="1400" dirty="0">
                        <a:effectLst/>
                        <a:latin typeface="Franklin Gothic Book" panose="020B0503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543" marR="4854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1083</Words>
  <Application>Microsoft Office PowerPoint</Application>
  <PresentationFormat>Widescreen</PresentationFormat>
  <Paragraphs>123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Franklin Gothic Book</vt:lpstr>
      <vt:lpstr>Symbol</vt:lpstr>
      <vt:lpstr>Times New Roman</vt:lpstr>
      <vt:lpstr>Wingdings</vt:lpstr>
      <vt:lpstr>Office Theme</vt:lpstr>
      <vt:lpstr>BoA’s Financial Education and Inclusion Draft-Strategy </vt:lpstr>
      <vt:lpstr>BoA’s Financial Education and Inclusion Strategy</vt:lpstr>
      <vt:lpstr>Financial Literacy Context  (Survey on Financial literacy and inclusion of the Albanian adult population, 2019)</vt:lpstr>
      <vt:lpstr>Financial Education Theory of Change</vt:lpstr>
      <vt:lpstr>Identified challenges</vt:lpstr>
      <vt:lpstr>Target Groups</vt:lpstr>
      <vt:lpstr>Core Actions</vt:lpstr>
      <vt:lpstr>Core Actions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BoA’s Financial Education and Inclusion Draft-Strategy</dc:title>
  <dc:creator>Arlinda Koleniço</dc:creator>
  <cp:lastModifiedBy>Arlinda Koleniço</cp:lastModifiedBy>
  <cp:revision>24</cp:revision>
  <dcterms:created xsi:type="dcterms:W3CDTF">2023-12-01T09:18:32Z</dcterms:created>
  <dcterms:modified xsi:type="dcterms:W3CDTF">2023-12-01T15:29:30Z</dcterms:modified>
</cp:coreProperties>
</file>